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47B5966-0A0B-4FF8-A343-FCAE1A9A265C}">
          <p14:sldIdLst>
            <p14:sldId id="256"/>
          </p14:sldIdLst>
        </p14:section>
        <p14:section name="无标题节" id="{89661C35-E9AC-401D-8204-A8532BDFD177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76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7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000"/>
    <a:srgbClr val="000197"/>
    <a:srgbClr val="FFFFFF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07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6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9T13:49:57.949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17652.01172"/>
      <inkml:brushProperty name="anchorY" value="276.37485"/>
      <inkml:brushProperty name="scaleFactor" value="0.5"/>
    </inkml:brush>
  </inkml:definitions>
  <inkml:trace contextRef="#ctx0" brushRef="#br0">1 4957 24575,'0'0'0,"0"-4"0,0-7 0,5 1 0,5-5 0,6 3 0,9-4 0,3-1 0,2 2 0,0 3 0,-1 3 0,0 4 0,-2 2 0,0 3 0,-1 0 0,-1 0 0,0 1 0,1-1 0,4 1 0,6-1 0,4 1 0,5-1 0,3 0 0,8 0 0,0 0 0,1 0 0,-1 0 0,-1 0 0,-2 0 0,0 0 0,3 0 0,-4 0 0,-7 0 0,-5 0 0,-1 0 0,-4 0 0,2 0 0,2 0 0,4 0 0,8 0 0,3 0 0,1 0 0,0 5 0,4 0 0,0 0 0,4-1 0,-2-1 0,-1-1 0,2-1 0,3 0 0,14-1 0,18-1 0,8 1 0,9 0 0,12 0 0,5 0 0,2 0 0,0-5 0,-11-1 0,-12-4 0,-12-4 0,-9 0 0,-7-2 0,-9-3 0,-9-2 0,0-12 0,5-2 0,3-11 0,8-8 0,7-4 0,15-6 0,11-5 0,8-3 0,0-2 0,3-2 0,-10 4 0,-4 0 0,-9 5 0,1 0 0,-6-2 0,0 4 0,6-7 0,0-2 0,7-7 0,5-11 0,10-7 0,4-8 0,-2-8 0,0 5 0,-11 1 0,-4-7 0,-6 2 0,-8 6 0,-11 3 0,-7 7 0,1-2 0,-7-5 0,-1 4 0,1-6 0,4-9 0,2-11 0,0-3 0,6-9 0,4 1 0,-1 5 0,4 13 0,-2 13 0,1 12 0,-7 14 0,-8 12 0,-4 13 0,-6 7 0,-11 14 0,-4 0 0,2 11 0,-6 1 0,5 2 0,1 0 0,4-1 0,16-10 0,16-13 0,8-5 0,2 1 0,-3-2 0,-10 11 0,-15 5 0,-19 6 0,-14 7 0,-14 3 0,-5 5 0,-3 5 0,1 4 0,1 2 0,3 3 0,6 0 0,2 1 0,1 0 0,4 0 0,11-1 0,8 5 0,9 6 0,7 0 0,5 3 0,2 4 0,1 2 0,-4-2 0,-5 1 0,-1 1 0,-9 1 0,-9-3 0,-9-4 0,-11 0 0,-5-3 0,1-3 0,6-3 0,0 3 0,10 4 0,0 3 0,3 0 0,3 2 0,6 2 0,2-3 0,1 2 0,-1 1 0,4 1 0,5 3 0,4 1 0,3 5 0,-2-3 0,-4 0 0,1-2 0,-8 1 0,-4 0 0,-8-1 0,-2 1 0,-5 0 0,-9 1 0,-5-6 0,-7 0 0,-11-5 0,-11-4 0,-9 1 0,-6-3 0,-4 2 0,-3 4 0,-2-2 0,1 3 0,-5 2 0,-1 2 0,-3 3 0,5 1 0,3-4 0,6 0 0,2-5 0,6 1 0,-6-3 0,4 1 0,-8 2 0,-6 3 0,3 3 0,0 1 0,0-4 0,2 6 0,-1 1 0,6 1 0,0 0 0,0 0 0,4 0 0,-1 4 0,-1 5 0,-2 5 0,-2 4 0,-1 3 0,4 3 0,-1 0 0,-1 1 0,5 0 0,-2-1 0,0 1 0,3-6 0,3 0 0,4 0 0,3 0 0,3-3 0,1 0 0,1 2 0,1 1 0,0 6 0,-1-3 0,6 1 0,5 0 0,4 5 0,0 0 0,3 1 0,1-2 0,3 0 0,6 4 0,2-1 0,6-1 0,-1 0 0,4 2 0,-2 0 0,8-1 0,-2-2 0,3-1 0,5-6 0,3 3 0,0-5 0,5-5 0,10 1 0,5-10 0,-2 1 0,1-2 0,-4-7 0,0 3 0,1 0 0,2 0 0,6-5 0,1-1 0,1-1 0,1 2 0,-2-5 0,4-4 0,0-4 0,-1-4 0,-1-2 0,-2-3 0,-1-5 0,-1-1 0,5 0 0,-1 1 0,0-4 0,-5 2 0,-3 0 0,0 2 0,0 2 0,0 1 0,2 1 0,5 1 0,11 5 0,5 1 0,6 4 0,1 0 0,-4-1 0,-5-3 0,-6-2 0,-9-1 0,-10-2 0,-12 4 0,-11 1 0,1-2 0,-1 0 0,1 4 0,1 4 0,6 4 0,2-1 0,4 3 0,1 1 0,-2-2 0,-7-4 0,-7-5 0,-7-2 0,-5-3 0,-5-8 0,3-5 0,4-1 0,4-5 0,0-2 0,8-3 0,-3-2 0,-3-2 0,-9-5 0,-4-2 0,-4 1 0,-6-4 0,-5 1 0,-6-4 0,-3-4 0,-3-2 0,-1-3 0,-1-8 0,0-5 0,0-2 0,0 1 0,1 2 0,-1 3 0,1-4 0,0-2 0,0-5 0,0 1 0,0-2 0,5-2 0,6 3 0,-1 4 0,5 3 0,2 4 0,4-2 0,-3 1 0,1 1 0,1 1 0,2 2 0,-4 1 0,6 1 0,0 5 0,7 1 0,6 0 0,6-2 0,3 10 0,3-1 0,2 3 0,-4-1 0,4 6 0,1 3 0,1 2 0,0 1 0,-1 5 0,0 1 0,-1-1 0,0-2 0,0 0 0,5-3 0,0-5 0,0-1 0,4-6 0,9-9 0,5 1 0,13-4 0,2 5 0,5-2 0,3 5 0,3-1 0,1-7 0,-4 3 0,-10 8 0,-5 0 0,-5 4 0,-2 7 0,-1 3 0,10-4 0,11 0 0,16 0 0,14 0 0,7 5 0,3 6 0,10 5 0,5 5 0,-2 9 0,6 12 0,6 11 0,6 10 0,5 8 0,13 10 0,4-3 0,1-3 0,-2-6 0,-17-6 0,-28-9 0,-28-10 0,-31-6 0,-23-6 0,-18-4 0,-12-2 0,-17 0 0,-13 4 0,-16 1 0,-13 5 0,-11 5 0,-12-1 0,-4 4 0,-7 1 0,0 3 0,-4-3 0,2 6 0,3 2 0,9 5 0,3 2 0,2 9 0,5-1 0,6 4 0,-1 2 0,4 2 0,1 0 0,4 2 0,1 0 0,7 5 0,0-5 0,1 0 0,5 0 0,-2 3 0,-1 1 0,-1 0 0,2 0 0,-1-2 0,-6 5 0,3-1 0,-2-1 0,1 0 0,-2-3 0,5 5 0,-1-1 0,0-6 0,4-1 0,-1 4 0,4-6 0,3 0 0,4 1 0,2-1 0,3 1 0,0 1 0,2 0 0,-1-5 0,1-4 0,-1-1 0,1-4 0,4-2 0,6-4 0,4-2 0,5-1 0,3-2 0,2 0 0,6 0 0,0 0 0,6-6 0,4 1 0,8 0 0,9 1 0,7-4 0,11 1 0,4 7 0,11 1 0,7 6 0,8-4 0,8 5 0,-4-2 0,4 0 0,-8-2 0,-12-1 0,-8-6 0,-11-1 0,-5-6 0,-1 1 0,0-4 0,2-3 0,2-4 0,0-2 0,2-2 0,1 0 0,0-2 0,0 1 0,1-6 0,-6 0 0,1 0 0,-1 2 0,1 0 0,1 2 0,1 1 0,1 1 0,6 0 0,5-5 0,1-5 0,-1-5 0,-2-5 0,-3 2 0,4-1 0,-2-2 0,-1-1 0,-2-1 0,-1 4 0,-1-1 0,4 0 0,-1-1 0,6 3 0,-7 0 0,-6-2 0,-7-1 0,-7-6 0,-9-7 0,-9-1 0,-7-10 0,-5-3 0,-4-4 0,-1-1 0,-1-5 0,0 0 0,-5-5 0,0-3 0,0-4 0,2-3 0,1-7 0,-4-6 0,1-1 0,6 0 0,1 3 0,2 2 0,5-3 0,5 2 0,5 1 0,8-4 0,-2 2 0,2 1 0,-1 2 0,-4 7 0,-1 6 0,1 7 0,0-1 0,12 4 0,6-3 0,12-4 0,8 2 0,8-3 0,1-3 0,-8 8 0,2-1 0,-3 7 0,-2 9 0,-3 1 0,-1 12 0,-1 4 0,5 4 0,9-3 0,5 0 0,5-1 0,12 2 0,7 5 0,-1 0 0,-6 2 0,-10-2 0,-14 5 0,-13-1 0,-11-2 0,-2 0 0,-5 3 0,-3-1 0,-3 3 0,5 0 0,4-3 0,4 4 0,5 3 0,-2 3 0,2 3 0,-8 3 0,-10 1 0,-9 1 0,-8 0 0,0 1 0,-3 0 0,3-1 0,8 1 0,-1-1 0,-6 5 0,1 1 0,6 4 0,-7 4 0,-2 0 0,-3-2 0,-13 1 0,-13-2 0,-10 2 0,-10-2 0,-6 3 0,-9 2 0,-2 3 0,-6 8 0,0-4 0,-2 7 0,-4 0 0,-2 5 0,-2 4 0,4 5 0,-2 3 0,6 7 0,8 2 0,-1 0 0,4 0 0,6-1 0,1-1 0,1-2 0,5 0 0,-1-1 0,-1 5 0,-1-1 0,2 1 0,-1-1 0,-1-1 0,-2 3 0,4 1 0,-2-2 0,5-1 0,-2 4 0,-1-1 0,2 4 0,4 3 0,-2 4 0,3 4 0,-2 1 0,1 2 0,3-4 0,2-6 0,3-4 0,1-5 0,1-3 0,1 2 0,1 0 0,4-1 0,1-1 0,5-1 0,4-1 0,-2-5 0,4-7 0,2 6 0,2-5 0,-3 2 0,6 2 0,6 6 0,7 3 0,10 0 0,10 6 0,8-1 0,6 4 0,4 4 0,12-2 0,17-2 0,15-4 0,14 2 0,20-2 0,17 3 0,30-1 0,20-3 0,28-6 0,21-8 0,7-7-781,2-5 1004,-9-4-334,-21-2 111,-25-7 0,-35-5 0,-30-6 0,-30-3 0,-18-9 0,-1-6 0,11-6 0,18-5 0,26-3 781,28-2-1004,19 5 334,27 4-111,19 6 0,4 0 0,-3 2 0,-11 3 0,-12 2 0,-17 2 0,-19 1 0,-48 1-7914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9T13:50:05.640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62370.91797"/>
      <inkml:brushProperty name="anchorY" value="-9562.74707"/>
      <inkml:brushProperty name="scaleFactor" value="0.5"/>
    </inkml:brush>
  </inkml:definitions>
  <inkml:trace contextRef="#ctx0" brushRef="#br0">0 764 24575,'0'0'0,"0"-4"0,0-7 0,11-10 0,-1-9 0,11-8 0,3-7 0,-3-14 0,2-8 0,0-6 0,1 2 0,0 3 0,-5 4 0,-4 5 0,-5 9 0,-5 7 0,-2 8 0,-3 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9T13:50:06.884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63873.85547"/>
      <inkml:brushProperty name="anchorY" value="-10069.04688"/>
      <inkml:brushProperty name="scaleFactor" value="0.5"/>
    </inkml:brush>
  </inkml:definitions>
  <inkml:trace contextRef="#ctx0" brushRef="#br0">1 447 24575,'0'0'0,"0"-4"0,10 13 0,6 12 0,10 11 0,8 8 0,7 12 0,-4-1 0,-3-4 0,-3-10 0,-8-6 0,-1-9 0,-7-18 0,-5-17 0,-3-15 0,-4-12 0,-2-6 0,-2-5 0,0-3 0,0 5 0,-5 6 0,0 5 0,1 5 0,0 4 0,2 3 0,6 6 0,6 6 0,6 5 0,5 4 0,3 4 0,2 1 0,1 11 0,-4 5 0,-6 6 0,0 8 0,0 12 0,-2 1 0,1-1 0,-2-4 0,-4-3 0,-3-4 0,-2-13 0,-2-17 0,-2-11 0,0-15 0,5-11 0,-1-7 0,6-1 0,-1-3 0,4-1 0,4-1 0,-3 4 0,3 0 0,2 4 0,2 0 0,-4 3 0,-3 4 0,1 2 0,-4 4 0,2 16 0,-12 14 0,0-2 0,0 1 0,0-1 0,0 0 0,-1 1 0,1-1 0,0 1 0,0-1 0,0 1 0,-1 0 0,1-1 0,0 1 0,-1 0 0,1-1 0,0 1 0,-1 0 0,1 0 0,-1 0 0,1 1 0,18 45 0,2 29 0,2 28 0,-4 16 0,-4 16 0,1 9 0,0-3 0,-2-8 0,-4-14 0,-2-14 0,-4-17 0,-2-15 0,-1-10 0,-1-9 0,-1-9 0,0-7 0,1-7 0,-1-4 0,-4-2 0,-6-7 0,1 0 0,-5-6 0,-3-3 0,-2-4 0,-8-8 0,-12-17 0,-21-13 0,-26-19 0,-23-12 0,-13-14 0,-14-6 0,21 13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9T13:50:07.925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65278.28516"/>
      <inkml:brushProperty name="anchorY" value="-12160.87988"/>
      <inkml:brushProperty name="scaleFactor" value="0.5"/>
    </inkml:brush>
  </inkml:definitions>
  <inkml:trace contextRef="#ctx0" brushRef="#br0">1 1 24575,'0'0'0,"4"0"0,7 10 0,10 11 0,4 15 0,13 13 0,12 28 0,10 13 0,3 21 0,-5 10 0,-3 8 0,-7 8 0,-7 6 0,-6-1 0,0 9 0,-2 1 0,-3-2 0,-1-1 0,-2-14 0,-6-16 0,-1-20 0,-5-17 0,1-20 0,-5-14 0,-2-12 0,-9-13 0,-2-14 0,-12-12 0,-5-10 0,-16-13 0,-7 1 0,-16-12 0,-10 0 0,-11-10 0,-4-9 0,3-2 0,-3-6 0,16 11-7914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9T13:50:08.812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66673.0625"/>
      <inkml:brushProperty name="anchorY" value="-15293.07715"/>
      <inkml:brushProperty name="scaleFactor" value="0.5"/>
    </inkml:brush>
  </inkml:definitions>
  <inkml:trace contextRef="#ctx0" brushRef="#br0">0 121 24575,'0'0'0,"5"0"0,6 0 0,4 0 0,5-5 0,8-5 0,12-1 0,7-3 0,-1-4 0,-3 2 0,-4 4 0,-5 3 0,-8-2 0,-4 3 0,-1 1 0,-5 8 0,-5 7 0,-4 6 0,-3 11 0,-3 3 0,-1 2 0,0 1 0,-1-1 0,0-1 0,0-2 0,1 0 0,-1-1 0,6-6 0,6 0 0,4 0 0,5-4 0,-2 1 0,-4 1 0,2-3 0,-4 1 0,6-2 0,-1-4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9T13:50:09.924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68520.34375"/>
      <inkml:brushProperty name="anchorY" value="-16883.44141"/>
      <inkml:brushProperty name="scaleFactor" value="0.5"/>
    </inkml:brush>
  </inkml:definitions>
  <inkml:trace contextRef="#ctx0" brushRef="#br0">1 0 24575,'0'0'0,"4"0"0,7 0 0,5 5 0,4 1 0,3 4 0,1-1 0,2 0 0,-5 2 0,1-2 0,-6 4 0,0 2 0,-3 9 0,-4 3 0,-4 2 0,-6 10 0,-8 6 0,-7-7 0,1 3 0,2-4 0,3-3 0,4-3 0,7-8 0,2-2 0,7-5 0,10-6 0,4 1 0,9 3 0,6 2 0,10-1 0,5 7 0,-4-3 0,1 2 0,-6 0 0,-6-3 0,-9 0 0,-5-3 0,-8 0 0,-6 2 0,-5 2 0,-4 3 0,-1 1 0,-2 2 0,0 0 0,0 6 0,0 0 0,0 0 0,0-1 0,1-2 0,-5-5 0,0-2 0,-5 0 0,0 0 0,-3-4 0,1-4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9T13:50:10.713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70396.03125"/>
      <inkml:brushProperty name="anchorY" value="-19258.4043"/>
      <inkml:brushProperty name="scaleFactor" value="0.5"/>
    </inkml:brush>
  </inkml:definitions>
  <inkml:trace contextRef="#ctx0" brushRef="#br0">173 0 24575,'0'0'0,"5"0"0,6 10 0,9 11 0,11 20 0,7 9 0,1 6 0,0 8 0,2 4 0,-8 4 0,-4-2 0,-2-4 0,-7-4 0,-1-5 0,-5-2 0,0 2 0,-3-6 0,-3-1 0,-7-1 0,-4 5 0,-15 0 0,-7-5 0,-10 5 0,-11-5 0,-5-1 0,-4 5 0,-1-5 0,1 1 0,6-6 0,1 1 0,11-5 0,0-4 0,4 2 0,8-8-7914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9T13:50:13.751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68952.92188"/>
      <inkml:brushProperty name="anchorY" value="-19572.26172"/>
      <inkml:brushProperty name="scaleFactor" value="0.5"/>
    </inkml:brush>
  </inkml:definitions>
  <inkml:trace contextRef="#ctx0" brushRef="#br0">0 0 24575,'0'0'0,"4"0"0,2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9T13:50:00.249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53640.66797"/>
      <inkml:brushProperty name="anchorY" value="-255.26746"/>
      <inkml:brushProperty name="scaleFactor" value="0.5"/>
    </inkml:brush>
  </inkml:definitions>
  <inkml:trace contextRef="#ctx0" brushRef="#br0">310 1 24575,'0'0'0,"-5"0"0,-6 0 0,-4 0 0,-5 5 0,-3 5 0,3 5 0,0 0 0,-1 3 0,3 6 0,0 3 0,0 7 0,2 10 0,-1 0 0,-1 3 0,-2 2 0,3-4 0,3 0 0,5-4 0,3 1 0,4-5 0,1 3 0,1-3 0,6-3 0,5 7 0,5-2 0,5-1 0,7-4 0,-3-2 0,6-9 0,-5-1 0,-1-1 0,4-5 0,-5 0 0,1-4 0,-7 3 0,-5 1 0,1-2 0,0-3 0,-1-4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9T13:50:00.760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54940.75781"/>
      <inkml:brushProperty name="anchorY" value="-2535.84985"/>
      <inkml:brushProperty name="scaleFactor" value="0.5"/>
    </inkml:brush>
  </inkml:definitions>
  <inkml:trace contextRef="#ctx0" brushRef="#br0">0 20 24575,'0'0'0,"4"0"0,7 0 0,5 0 0,9 0 0,13 0 0,12 0 0,22 0 0,32 0 0,33 0 0,26 0 0,10 0 0,-7 0 0,-22 0 0,-27-5 0,-39 0 0,-35 0 0,-24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9T13:50:01.252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57570.34375"/>
      <inkml:brushProperty name="anchorY" value="-3786.41431"/>
      <inkml:brushProperty name="scaleFactor" value="0.5"/>
    </inkml:brush>
  </inkml:definitions>
  <inkml:trace contextRef="#ctx0" brushRef="#br0">0 1 24575,'0'0'0,"0"4"0,0 7 0,0 15 0,0 9 0,0 3 0,0 1 0,0 3 0,0-4 0,0-2 0,0-3 0,0-4 0,0-1 0,0-2 0,0-1 0,0 0 0,6 0 0,4-5 0,0-6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9T13:50:01.737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58866.27734"/>
      <inkml:brushProperty name="anchorY" value="-5551.01611"/>
      <inkml:brushProperty name="scaleFactor" value="0.5"/>
    </inkml:brush>
  </inkml:definitions>
  <inkml:trace contextRef="#ctx0" brushRef="#br0">546 0 24575,'0'0'0,"0"5"0,0 11 0,-5 9 0,-6 6 0,1 6 0,0 5 0,-2 0 0,2-3 0,2-4 0,-3-8 0,-3-3 0,2-2 0,-4-1 0,4 1 0,-8 6 0,-3 1 0,-7 0 0,-1 5 0,-6 0 0,-9 4 0,-5-2 0,-7-7 0,-6-2 0,9-8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9T13:50:03.642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57050.69922"/>
      <inkml:brushProperty name="anchorY" value="-4971.86572"/>
      <inkml:brushProperty name="scaleFactor" value="0.5"/>
    </inkml:brush>
  </inkml:definitions>
  <inkml:trace contextRef="#ctx0" brushRef="#br0">0 70 24575,'0'0'0,"4"0"0,13-6 0,9 1 0,19-5 0,33-5 0,37 1 0,42 3 0,32 2 0,17 9 0,10 7 0,-8 7 0,-22 6 0,-23-2 0,-38 2 0,-39 1 0,-43-3 0,-41-17 0,-1-1 0,0 0 0,-1 1 0,1-1 0,0 0 0,-1 1 0,1-1 0,-1 1 0,1-1 0,-1 1 0,1-1 0,-1 1 0,1-1 0,-1 1 0,0 0 0,1-1 0,-1 1 0,0 0 0,0-1 0,1 1 0,-1 0 0,0-1 0,0 1 0,0 0 0,0-1 0,0 1 0,0 0 0,0 0 0,0 0 0,1 1 0,-2-1 0,1 1 0,-1-1 0,0 0 0,0 0 0,1 1 0,-1-1 0,0 0 0,0 0 0,0 0 0,0 0 0,0 0 0,-1 0 0,1 0 0,0-1 0,-2 2 0,-36 14 0,-19 1 0,-11-4 0,-7 2 0,-9-3 0,-17-3 0,-10 2 0,-13 3 0,-11-2 0,2 3 0,10 3 0,12-3 0,18 2 0,15-4 0,23 3 0,24 1 0,16 2 0,17 8 0,11-3 0,4 0 0,9-10 0,3-15 0,-25-1 0,0 0 0,0 1 0,0-1 0,0 0 0,0 0 0,0 0 0,0-1 0,2-2 0,30-26 0,4-4 0,5-1 0,-2 7 0,-3 1 0,-9 4 0,-8 0 0,-4 5 0,-1 16 0,1 15 0,2 14 0,1 11 0,-2 4 0,0-1 0,-5-3 0,-3-13 0,-9-14 0,-3-17 0,-7-16 0,-7-13 0,-4-9 0,2-5 0,-3-2 0,0 8 0,3 0 0,-1 11 0,3 5 0,16 31 0,-1-3 0,0-1 0,0 1 0,0 0 0,0 0 0,0 0 0,1 0 0,-1-1 0,-1 1 0,1 0 0,0 0 0,0 0 0,0 0 0,0 0 0,0-1 0,0 1 0,0 0 0,0 0 0,0 0 0,0 0 0,0 0 0,0-1 0,0 1 0,0 0 0,0 0 0,-1 0 0,1 0 0,0 0 0,0 0 0,0 0 0,0 0 0,0-1 0,0 1 0,-1 0 0,1 0 0,0 0 0,0 0 0,0 0 0,0 0 0,0 0 0,-1 0 0,1 0 0,0 0 0,0 0 0,0 0 0,0 0 0,-1 0 0,1 0 0,0 0 0,0 0 0,0 0 0,0 0 0,0 0 0,-1 0 0,1 0 0,0 1 0,0-1 0,0 0 0,0 0 0,0 0 0,0 0 0,-1 0 0,1 0 0,0 0 0,0 1 0,3 37 0,14 37 0,6 26 0,0 19 0,1 6 0,1-7 0,-1-8 0,-3-17 0,-6-19 0,-6-17 0,-13-20 0,2-36 0,2 0 0,-1 0 0,0-1 0,0 1 0,0-1 0,0 0 0,-1 1 0,1-1 0,0 0 0,-1 1 0,1-1 0,-1 0 0,1 0 0,-1 0 0,-2 1 0,-32 9 0,-14-7 0,-6-5 0,-8-7 0,-1-6 0,3 1 0,-3-4 0,7 2 0,9 4 0,7 8 0,8 9 0,4 7 0,8 11 0,8 9 0,0-2 0,5 0 0,3-2 0,2-2 0,7-5 0,12-6 0,11-12 0,15-9 0,7-3 0,11-6 0,7-5 0,10-2 0,4 2 0,2-1 0,0-1 0,-6 4 0,-12 4 0,-11 4 0,-11 4 0,-8 3 0,-5 1 0,1 2 0,4 4 0,4 7 0,10 4 0,4-1 0,-3 3 0,-9 2 0,-11 2 0,-11-4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9T13:50:04.284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59788.82031"/>
      <inkml:brushProperty name="anchorY" value="-7380.44775"/>
      <inkml:brushProperty name="scaleFactor" value="0.5"/>
    </inkml:brush>
  </inkml:definitions>
  <inkml:trace contextRef="#ctx0" brushRef="#br0">1 84 24575,'0'0'0,"4"0"0,7 0 0,9 0 0,10 0 0,14 0 0,21 0 0,20 0 0,22 0 0,8 0 0,3-5 0,-1 0 0,2-5 0,-9-5 0,-14-3 0,-18 1 0,-23 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9T13:50:04.958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62233.41406"/>
      <inkml:brushProperty name="anchorY" value="-8566.36914"/>
      <inkml:brushProperty name="scaleFactor" value="0.5"/>
    </inkml:brush>
  </inkml:definitions>
  <inkml:trace contextRef="#ctx0" brushRef="#br0">121 0 24575,'0'0'0,"0"5"0,0 11 0,0 10 0,5 9 0,0 8 0,5 4 0,0 4 0,-2 1 0,-1-4 0,-3 0 0,-2-6 0,0-5 0,-2-4 0,0-4 0,-6-12 0,-5-12 0,-5-6 0,-4-4 0,-3 9 0,-7 7 0,-6 0 0,4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9T13:50:05.302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60842.69141"/>
      <inkml:brushProperty name="anchorY" value="-7861.4292"/>
      <inkml:brushProperty name="scaleFactor" value="0.5"/>
    </inkml:brush>
  </inkml:definitions>
  <inkml:trace contextRef="#ctx0" brushRef="#br0">1 1 24575,'0'0'0,"4"4"0,7 7 0,5 4 0,4 10 0,3 8 0,1 8 0,2-1 0,1 9 0,-1-7 0,-5-5 0,0-9 0,-5-4 0,-5-2 0,-4-1 0,-4 1 0,-1-5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90688E-3AA7-42A5-8A72-A9F6B7752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742954D-195A-2750-D30E-14EACBC6D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FD51E1-E97D-F98A-72E1-3B58206A3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A152-2709-48AB-A4D7-9D494B4D1A5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55AC80-00D1-734E-44DF-305620699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3AA037-B875-0778-FA7C-7DDDCD9FE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C5C3-6FA9-4F21-A0AC-97687A587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47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DBDF72-84CA-9732-5787-D91CC1F32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81C6C36-D422-11FF-10AA-8691717AB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540804-7E3B-8810-5893-A27E2417E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A152-2709-48AB-A4D7-9D494B4D1A5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9E80EA-28E8-950A-5C9E-4D34A04A8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567EC7-C457-0DDF-9DEA-16D0ED493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C5C3-6FA9-4F21-A0AC-97687A587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32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777D3F0-CEA0-A492-AD95-FEA66FC81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CABB9-4B58-427A-0715-B7A940768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C6EAAE-D47B-8786-6E0A-4276F43A7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A152-2709-48AB-A4D7-9D494B4D1A5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C8FDDD-3DE5-DCF7-F8B4-461330100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CFBFD1-CC2D-250E-202A-0024891FC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C5C3-6FA9-4F21-A0AC-97687A587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82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DA76FA-485B-E6BB-2465-23566DE54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C071B7-42D5-E32D-9418-43742CA66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9999E6-C18D-F459-F7BB-4BCC5FB4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A152-2709-48AB-A4D7-9D494B4D1A5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49AE1D-D2D1-D282-C771-0C77D8A9E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2FF8B5-9E28-60B7-FE70-D8841209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C5C3-6FA9-4F21-A0AC-97687A587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84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5CEE52-92E1-272D-C8E2-F901B0DCC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F53160-4661-80A7-2B57-5C568BDFC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97AE64-5035-A8DB-B64A-2370CACAC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A152-2709-48AB-A4D7-9D494B4D1A5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866A27-E456-1918-D342-98AFD4AC4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CB558A-2051-B7B8-36DA-09BEF0B4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C5C3-6FA9-4F21-A0AC-97687A587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2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9DCE18-8123-9A8B-0F1C-21DD61BA2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CBFAA5-1069-3CB6-62C1-0FE4808105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68B728F-10B6-AB7A-4674-AFDA1E38E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A5CB73-467E-1A1E-2BDE-FF03C214E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A152-2709-48AB-A4D7-9D494B4D1A5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A6A24A-2CFA-0006-3162-E05F49851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B3E522E-74AF-B4E8-C49F-E5E31E67C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C5C3-6FA9-4F21-A0AC-97687A587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2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BF1A9D-FECA-9342-397F-9D98F4E7E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4A82F7-A1DE-1AE7-24B5-BBBEBBD63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D4FFDF-D26A-8F72-C70D-D00570B69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4418A12-CD20-D791-B861-00CFB6B0EF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897095-2378-E73A-1951-F4C9B4248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2AD0484-E28F-BE91-BF88-999340858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A152-2709-48AB-A4D7-9D494B4D1A5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D53300F-D215-9A63-05B4-573049BB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520EA80-0973-4A09-D8BF-87F5AA170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C5C3-6FA9-4F21-A0AC-97687A587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55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B850C5-7E32-DC94-969C-DABA8BED3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EF24178-D006-7AEA-8237-3C09926CF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A152-2709-48AB-A4D7-9D494B4D1A5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22CF99-A30B-B9D9-836D-93991D189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E547730-A2A1-A9B7-3C55-A5BC6CD60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C5C3-6FA9-4F21-A0AC-97687A587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638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0231183-7E56-F30F-9873-F7EEF67CF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A152-2709-48AB-A4D7-9D494B4D1A5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59336C8-0C61-08FA-39AB-9EF222220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0EE87F-85B0-1171-D4BE-FD0CC97AC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C5C3-6FA9-4F21-A0AC-97687A587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38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6466D0-A234-994C-BB15-4E49E6317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DF2A4A-7408-66B4-DBD5-9D17FCF3E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04C2B3F-DA70-A52B-7415-7305FFDFF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AE0C99-8470-41E8-B561-97D2EA3F3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A152-2709-48AB-A4D7-9D494B4D1A5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3F59E43-648F-59C2-0665-D74C5A6D0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E55A4F-43BF-0F23-F636-0035A6A86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C5C3-6FA9-4F21-A0AC-97687A587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5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E1B660-E811-834E-C3F7-1CDBE034C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87FF934-29D3-244F-6E27-355FF39B5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91C8E2-F86F-8C2D-1407-352A13AB9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5213791-12A1-82EF-D546-BCF776AE0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A152-2709-48AB-A4D7-9D494B4D1A5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D6FB9C-D87D-0B5E-54B3-F5953F786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5E056C-946A-807B-7BC3-39E739742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C5C3-6FA9-4F21-A0AC-97687A587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17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EE89B82-98B9-D6C0-2A0D-F381CBF44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368787E-300E-3F71-B248-21B49F63D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603160-A320-74E6-06E4-514F54E5BF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94A152-2709-48AB-A4D7-9D494B4D1A5B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17F5A3-FD85-1592-2FC3-C7E02BDAF5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B48CD7-FB3B-CEE5-31CB-236F9FCD7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D3C5C3-6FA9-4F21-A0AC-97687A587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59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34" Type="http://schemas.openxmlformats.org/officeDocument/2006/relationships/customXml" Target="../ink/ink16.xml"/><Relationship Id="rId7" Type="http://schemas.openxmlformats.org/officeDocument/2006/relationships/image" Target="../media/image4.png"/><Relationship Id="rId12" Type="http://schemas.openxmlformats.org/officeDocument/2006/relationships/customXml" Target="../ink/ink5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6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3.xml"/><Relationship Id="rId10" Type="http://schemas.openxmlformats.org/officeDocument/2006/relationships/customXml" Target="../ink/ink4.xml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4.png"/><Relationship Id="rId30" Type="http://schemas.openxmlformats.org/officeDocument/2006/relationships/customXml" Target="../ink/ink14.xml"/><Relationship Id="rId35" Type="http://schemas.openxmlformats.org/officeDocument/2006/relationships/image" Target="../media/image18.png"/><Relationship Id="rId8" Type="http://schemas.openxmlformats.org/officeDocument/2006/relationships/customXml" Target="../ink/ink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https://baike.baidu.com/item/%E5%91%A8%E5%8F%A3/139270?fromModule=lemma_inlink" TargetMode="External"/><Relationship Id="rId18" Type="http://schemas.openxmlformats.org/officeDocument/2006/relationships/hyperlink" Target="https://baike.baidu.com/item/%E6%B6%A1%E6%B2%B3/1179958?fromModule=lemma_inlink" TargetMode="External"/><Relationship Id="rId3" Type="http://schemas.openxmlformats.org/officeDocument/2006/relationships/hyperlink" Target="https://baike.baidu.com/item/%E9%BB%84%E6%B0%B4/10807152?fromModule=lemma_inlink" TargetMode="External"/><Relationship Id="rId21" Type="http://schemas.openxmlformats.org/officeDocument/2006/relationships/hyperlink" Target="https://baike.baidu.com/item/%E4%BA%B3%E5%B7%9E/146796?fromModule=lemma_inlink" TargetMode="External"/><Relationship Id="rId7" Type="http://schemas.openxmlformats.org/officeDocument/2006/relationships/image" Target="../media/image21.png"/><Relationship Id="rId12" Type="http://schemas.openxmlformats.org/officeDocument/2006/relationships/hyperlink" Target="https://baike.baidu.com/item/%E8%A5%BF%E5%8D%8E/2620325?fromModule=lemma_inlink" TargetMode="External"/><Relationship Id="rId17" Type="http://schemas.openxmlformats.org/officeDocument/2006/relationships/hyperlink" Target="https://baike.baidu.com/item/%E6%B7%AE%E6%B2%B3/230880?fromModule=lemma_inlink" TargetMode="External"/><Relationship Id="rId25" Type="http://schemas.openxmlformats.org/officeDocument/2006/relationships/hyperlink" Target="https://baike.baidu.com/item/%E4%BA%BA%E5%8F%A3%E6%80%BB%E6%95%B0/5204582?fromModule=lemma_inlink" TargetMode="External"/><Relationship Id="rId2" Type="http://schemas.openxmlformats.org/officeDocument/2006/relationships/hyperlink" Target="https://baike.baidu.com/item/%E8%92%8B%E5%9C%A8%E7%8F%8D/5258525?fromModule=lemma_inlink" TargetMode="External"/><Relationship Id="rId16" Type="http://schemas.openxmlformats.org/officeDocument/2006/relationships/hyperlink" Target="https://baike.baidu.com/item/%E6%AD%A3%E9%98%B3%E5%85%B3/3990109?fromModule=lemma_inlink" TargetMode="External"/><Relationship Id="rId20" Type="http://schemas.openxmlformats.org/officeDocument/2006/relationships/hyperlink" Target="https://baike.baidu.com/item/%E5%A4%AA%E5%BA%B7/3358662?fromModule=lemma_inlin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hyperlink" Target="https://baike.baidu.com/item/%E6%89%B6%E6%B2%9F/2592088?fromModule=lemma_inlink" TargetMode="External"/><Relationship Id="rId24" Type="http://schemas.openxmlformats.org/officeDocument/2006/relationships/hyperlink" Target="https://baike.baidu.com/item/%E5%95%86%E6%B0%B4/2592367?fromModule=lemma_inlink" TargetMode="External"/><Relationship Id="rId5" Type="http://schemas.openxmlformats.org/officeDocument/2006/relationships/hyperlink" Target="https://baike.baidu.com/item/%E6%B2%A6%E9%99%B7%E5%8C%BA/7051911?fromModule=lemma_inlink" TargetMode="External"/><Relationship Id="rId15" Type="http://schemas.openxmlformats.org/officeDocument/2006/relationships/hyperlink" Target="https://baike.baidu.com/item/%E9%98%9C%E9%98%B3/439805?fromModule=lemma_inlink" TargetMode="External"/><Relationship Id="rId23" Type="http://schemas.openxmlformats.org/officeDocument/2006/relationships/hyperlink" Target="https://baike.baidu.com/item/%E6%B2%B3%E5%8D%97/132980?fromModule=lemma_inlink" TargetMode="External"/><Relationship Id="rId10" Type="http://schemas.openxmlformats.org/officeDocument/2006/relationships/hyperlink" Target="https://baike.baidu.com/item/%E5%B0%89%E6%B0%8F/2541618?fromModule=lemma_inlink" TargetMode="External"/><Relationship Id="rId19" Type="http://schemas.openxmlformats.org/officeDocument/2006/relationships/hyperlink" Target="https://baike.baidu.com/item/%E9%80%9A%E8%AE%B8/2590038?fromModule=lemma_inlink" TargetMode="External"/><Relationship Id="rId4" Type="http://schemas.openxmlformats.org/officeDocument/2006/relationships/hyperlink" Target="https://baike.baidu.com/item/%E5%86%9B%E4%BA%8B%E5%88%86%E7%95%8C%E7%BA%BF/2566793?fromModule=lemma_inlink" TargetMode="External"/><Relationship Id="rId9" Type="http://schemas.openxmlformats.org/officeDocument/2006/relationships/hyperlink" Target="https://baike.baidu.com/item/%E8%B4%BE%E9%B2%81%E6%B2%B3/8337622?fromModule=lemma_inlink" TargetMode="External"/><Relationship Id="rId14" Type="http://schemas.openxmlformats.org/officeDocument/2006/relationships/hyperlink" Target="https://baike.baidu.com/item/%E9%A2%8D%E6%B2%B3/9736522?fromModule=lemma_inlink" TargetMode="External"/><Relationship Id="rId22" Type="http://schemas.openxmlformats.org/officeDocument/2006/relationships/hyperlink" Target="https://baike.baidu.com/item/%E6%80%80%E8%BF%9C/5671694?fromModule=lemma_inlink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https://baike.baidu.com/item/%E5%91%A8%E5%8F%A3/139270?fromModule=lemma_inlink" TargetMode="External"/><Relationship Id="rId18" Type="http://schemas.openxmlformats.org/officeDocument/2006/relationships/hyperlink" Target="https://baike.baidu.com/item/%E6%B6%A1%E6%B2%B3/1179958?fromModule=lemma_inlink" TargetMode="External"/><Relationship Id="rId26" Type="http://schemas.openxmlformats.org/officeDocument/2006/relationships/hyperlink" Target="https://baike.baidu.com/item/%E6%B7%AE%E6%B2%B3%E6%B5%81%E5%9F%9F/1599849?fromModule=lemma_inlink" TargetMode="External"/><Relationship Id="rId3" Type="http://schemas.openxmlformats.org/officeDocument/2006/relationships/hyperlink" Target="https://baike.baidu.com/item/%E9%BB%84%E6%B0%B4/10807152?fromModule=lemma_inlink" TargetMode="External"/><Relationship Id="rId21" Type="http://schemas.openxmlformats.org/officeDocument/2006/relationships/hyperlink" Target="https://baike.baidu.com/item/%E4%BA%B3%E5%B7%9E/146796?fromModule=lemma_inlink" TargetMode="External"/><Relationship Id="rId7" Type="http://schemas.openxmlformats.org/officeDocument/2006/relationships/image" Target="../media/image21.png"/><Relationship Id="rId12" Type="http://schemas.openxmlformats.org/officeDocument/2006/relationships/hyperlink" Target="https://baike.baidu.com/item/%E8%A5%BF%E5%8D%8E/2620325?fromModule=lemma_inlink" TargetMode="External"/><Relationship Id="rId17" Type="http://schemas.openxmlformats.org/officeDocument/2006/relationships/hyperlink" Target="https://baike.baidu.com/item/%E6%B7%AE%E6%B2%B3/230880?fromModule=lemma_inlink" TargetMode="External"/><Relationship Id="rId25" Type="http://schemas.openxmlformats.org/officeDocument/2006/relationships/hyperlink" Target="https://baike.baidu.com/item/%E4%BA%BA%E5%8F%A3%E6%80%BB%E6%95%B0/5204582?fromModule=lemma_inlink" TargetMode="External"/><Relationship Id="rId2" Type="http://schemas.openxmlformats.org/officeDocument/2006/relationships/hyperlink" Target="https://baike.baidu.com/item/%E8%92%8B%E5%9C%A8%E7%8F%8D/5258525?fromModule=lemma_inlink" TargetMode="External"/><Relationship Id="rId16" Type="http://schemas.openxmlformats.org/officeDocument/2006/relationships/hyperlink" Target="https://baike.baidu.com/item/%E6%AD%A3%E9%98%B3%E5%85%B3/3990109?fromModule=lemma_inlink" TargetMode="External"/><Relationship Id="rId20" Type="http://schemas.openxmlformats.org/officeDocument/2006/relationships/hyperlink" Target="https://baike.baidu.com/item/%E5%A4%AA%E5%BA%B7/3358662?fromModule=lemma_inlink" TargetMode="External"/><Relationship Id="rId29" Type="http://schemas.openxmlformats.org/officeDocument/2006/relationships/hyperlink" Target="https://baike.baidu.com/item/%E5%9C%B0%E4%B8%8A%E6%82%AC%E6%B2%B3/3792754?fromModule=lemma_inlin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hyperlink" Target="https://baike.baidu.com/item/%E6%89%B6%E6%B2%9F/2592088?fromModule=lemma_inlink" TargetMode="External"/><Relationship Id="rId24" Type="http://schemas.openxmlformats.org/officeDocument/2006/relationships/hyperlink" Target="https://baike.baidu.com/item/%E5%95%86%E6%B0%B4/2592367?fromModule=lemma_inlink" TargetMode="External"/><Relationship Id="rId5" Type="http://schemas.openxmlformats.org/officeDocument/2006/relationships/hyperlink" Target="https://baike.baidu.com/item/%E6%B2%A6%E9%99%B7%E5%8C%BA/7051911?fromModule=lemma_inlink" TargetMode="External"/><Relationship Id="rId15" Type="http://schemas.openxmlformats.org/officeDocument/2006/relationships/hyperlink" Target="https://baike.baidu.com/item/%E9%98%9C%E9%98%B3/439805?fromModule=lemma_inlink" TargetMode="External"/><Relationship Id="rId23" Type="http://schemas.openxmlformats.org/officeDocument/2006/relationships/hyperlink" Target="https://baike.baidu.com/item/%E6%B2%B3%E5%8D%97/132980?fromModule=lemma_inlink" TargetMode="External"/><Relationship Id="rId28" Type="http://schemas.openxmlformats.org/officeDocument/2006/relationships/hyperlink" Target="https://baike.baidu.com/item/%E6%B7%AE%E6%B2%B3%E6%B4%AA%E6%B0%B4/16834019?fromModule=lemma_inlink" TargetMode="External"/><Relationship Id="rId10" Type="http://schemas.openxmlformats.org/officeDocument/2006/relationships/hyperlink" Target="https://baike.baidu.com/item/%E5%B0%89%E6%B0%8F/2541618?fromModule=lemma_inlink" TargetMode="External"/><Relationship Id="rId19" Type="http://schemas.openxmlformats.org/officeDocument/2006/relationships/hyperlink" Target="https://baike.baidu.com/item/%E9%80%9A%E8%AE%B8/2590038?fromModule=lemma_inlink" TargetMode="External"/><Relationship Id="rId4" Type="http://schemas.openxmlformats.org/officeDocument/2006/relationships/hyperlink" Target="https://baike.baidu.com/item/%E5%86%9B%E4%BA%8B%E5%88%86%E7%95%8C%E7%BA%BF/2566793?fromModule=lemma_inlink" TargetMode="External"/><Relationship Id="rId9" Type="http://schemas.openxmlformats.org/officeDocument/2006/relationships/hyperlink" Target="https://baike.baidu.com/item/%E8%B4%BE%E9%B2%81%E6%B2%B3/8337622?fromModule=lemma_inlink" TargetMode="External"/><Relationship Id="rId14" Type="http://schemas.openxmlformats.org/officeDocument/2006/relationships/hyperlink" Target="https://baike.baidu.com/item/%E9%A2%8D%E6%B2%B3/9736522?fromModule=lemma_inlink" TargetMode="External"/><Relationship Id="rId22" Type="http://schemas.openxmlformats.org/officeDocument/2006/relationships/hyperlink" Target="https://baike.baidu.com/item/%E6%80%80%E8%BF%9C/5671694?fromModule=lemma_inlink" TargetMode="External"/><Relationship Id="rId27" Type="http://schemas.openxmlformats.org/officeDocument/2006/relationships/hyperlink" Target="https://baike.baidu.com/item/%E9%BB%84%E6%B2%B3%E6%B4%AA%E6%B0%B4/8948222?fromModule=lemma_inlink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https://baike.baidu.com/item/%E5%91%A8%E5%8F%A3/139270?fromModule=lemma_inlink" TargetMode="External"/><Relationship Id="rId18" Type="http://schemas.openxmlformats.org/officeDocument/2006/relationships/hyperlink" Target="https://baike.baidu.com/item/%E6%B6%A1%E6%B2%B3/1179958?fromModule=lemma_inlink" TargetMode="External"/><Relationship Id="rId26" Type="http://schemas.openxmlformats.org/officeDocument/2006/relationships/hyperlink" Target="https://baike.baidu.com/item/%E6%B7%AE%E6%B2%B3%E6%B5%81%E5%9F%9F/1599849?fromModule=lemma_inlink" TargetMode="External"/><Relationship Id="rId3" Type="http://schemas.openxmlformats.org/officeDocument/2006/relationships/hyperlink" Target="https://baike.baidu.com/item/%E9%BB%84%E6%B0%B4/10807152?fromModule=lemma_inlink" TargetMode="External"/><Relationship Id="rId21" Type="http://schemas.openxmlformats.org/officeDocument/2006/relationships/hyperlink" Target="https://baike.baidu.com/item/%E4%BA%B3%E5%B7%9E/146796?fromModule=lemma_inlink" TargetMode="External"/><Relationship Id="rId7" Type="http://schemas.openxmlformats.org/officeDocument/2006/relationships/image" Target="../media/image21.png"/><Relationship Id="rId12" Type="http://schemas.openxmlformats.org/officeDocument/2006/relationships/hyperlink" Target="https://baike.baidu.com/item/%E8%A5%BF%E5%8D%8E/2620325?fromModule=lemma_inlink" TargetMode="External"/><Relationship Id="rId17" Type="http://schemas.openxmlformats.org/officeDocument/2006/relationships/hyperlink" Target="https://baike.baidu.com/item/%E6%B7%AE%E6%B2%B3/230880?fromModule=lemma_inlink" TargetMode="External"/><Relationship Id="rId25" Type="http://schemas.openxmlformats.org/officeDocument/2006/relationships/hyperlink" Target="https://baike.baidu.com/item/%E4%BA%BA%E5%8F%A3%E6%80%BB%E6%95%B0/5204582?fromModule=lemma_inlink" TargetMode="External"/><Relationship Id="rId2" Type="http://schemas.openxmlformats.org/officeDocument/2006/relationships/hyperlink" Target="https://baike.baidu.com/item/%E8%92%8B%E5%9C%A8%E7%8F%8D/5258525?fromModule=lemma_inlink" TargetMode="External"/><Relationship Id="rId16" Type="http://schemas.openxmlformats.org/officeDocument/2006/relationships/hyperlink" Target="https://baike.baidu.com/item/%E6%AD%A3%E9%98%B3%E5%85%B3/3990109?fromModule=lemma_inlink" TargetMode="External"/><Relationship Id="rId20" Type="http://schemas.openxmlformats.org/officeDocument/2006/relationships/hyperlink" Target="https://baike.baidu.com/item/%E5%A4%AA%E5%BA%B7/3358662?fromModule=lemma_inlink" TargetMode="External"/><Relationship Id="rId29" Type="http://schemas.openxmlformats.org/officeDocument/2006/relationships/hyperlink" Target="https://baike.baidu.com/item/%E5%9C%B0%E4%B8%8A%E6%82%AC%E6%B2%B3/3792754?fromModule=lemma_inlin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hyperlink" Target="https://baike.baidu.com/item/%E6%89%B6%E6%B2%9F/2592088?fromModule=lemma_inlink" TargetMode="External"/><Relationship Id="rId24" Type="http://schemas.openxmlformats.org/officeDocument/2006/relationships/hyperlink" Target="https://baike.baidu.com/item/%E5%95%86%E6%B0%B4/2592367?fromModule=lemma_inlink" TargetMode="External"/><Relationship Id="rId5" Type="http://schemas.openxmlformats.org/officeDocument/2006/relationships/hyperlink" Target="https://baike.baidu.com/item/%E6%B2%A6%E9%99%B7%E5%8C%BA/7051911?fromModule=lemma_inlink" TargetMode="External"/><Relationship Id="rId15" Type="http://schemas.openxmlformats.org/officeDocument/2006/relationships/hyperlink" Target="https://baike.baidu.com/item/%E9%98%9C%E9%98%B3/439805?fromModule=lemma_inlink" TargetMode="External"/><Relationship Id="rId23" Type="http://schemas.openxmlformats.org/officeDocument/2006/relationships/hyperlink" Target="https://baike.baidu.com/item/%E6%B2%B3%E5%8D%97/132980?fromModule=lemma_inlink" TargetMode="External"/><Relationship Id="rId28" Type="http://schemas.openxmlformats.org/officeDocument/2006/relationships/hyperlink" Target="https://baike.baidu.com/item/%E6%B7%AE%E6%B2%B3%E6%B4%AA%E6%B0%B4/16834019?fromModule=lemma_inlink" TargetMode="External"/><Relationship Id="rId10" Type="http://schemas.openxmlformats.org/officeDocument/2006/relationships/hyperlink" Target="https://baike.baidu.com/item/%E5%B0%89%E6%B0%8F/2541618?fromModule=lemma_inlink" TargetMode="External"/><Relationship Id="rId19" Type="http://schemas.openxmlformats.org/officeDocument/2006/relationships/hyperlink" Target="https://baike.baidu.com/item/%E9%80%9A%E8%AE%B8/2590038?fromModule=lemma_inlink" TargetMode="External"/><Relationship Id="rId31" Type="http://schemas.openxmlformats.org/officeDocument/2006/relationships/hyperlink" Target="https://baike.baidu.com/item/%E5%86%9C%E4%B8%9A%E7%94%9F%E4%BA%A7/2289745?fromModule=lemma_inlink" TargetMode="External"/><Relationship Id="rId4" Type="http://schemas.openxmlformats.org/officeDocument/2006/relationships/hyperlink" Target="https://baike.baidu.com/item/%E5%86%9B%E4%BA%8B%E5%88%86%E7%95%8C%E7%BA%BF/2566793?fromModule=lemma_inlink" TargetMode="External"/><Relationship Id="rId9" Type="http://schemas.openxmlformats.org/officeDocument/2006/relationships/hyperlink" Target="https://baike.baidu.com/item/%E8%B4%BE%E9%B2%81%E6%B2%B3/8337622?fromModule=lemma_inlink" TargetMode="External"/><Relationship Id="rId14" Type="http://schemas.openxmlformats.org/officeDocument/2006/relationships/hyperlink" Target="https://baike.baidu.com/item/%E9%A2%8D%E6%B2%B3/9736522?fromModule=lemma_inlink" TargetMode="External"/><Relationship Id="rId22" Type="http://schemas.openxmlformats.org/officeDocument/2006/relationships/hyperlink" Target="https://baike.baidu.com/item/%E6%80%80%E8%BF%9C/5671694?fromModule=lemma_inlink" TargetMode="External"/><Relationship Id="rId27" Type="http://schemas.openxmlformats.org/officeDocument/2006/relationships/hyperlink" Target="https://baike.baidu.com/item/%E9%BB%84%E6%B2%B3%E6%B4%AA%E6%B0%B4/8948222?fromModule=lemma_inlink" TargetMode="External"/><Relationship Id="rId30" Type="http://schemas.openxmlformats.org/officeDocument/2006/relationships/hyperlink" Target="https://baike.baidu.com/item/%E7%9B%90%E7%A2%B1%E5%9C%B0/764116?fromModule=lemma_inlink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https://baike.baidu.com/item/%E5%91%A8%E5%8F%A3/139270?fromModule=lemma_inlink" TargetMode="External"/><Relationship Id="rId18" Type="http://schemas.openxmlformats.org/officeDocument/2006/relationships/hyperlink" Target="https://baike.baidu.com/item/%E6%B6%A1%E6%B2%B3/1179958?fromModule=lemma_inlink" TargetMode="External"/><Relationship Id="rId26" Type="http://schemas.openxmlformats.org/officeDocument/2006/relationships/hyperlink" Target="https://baike.baidu.com/item/%E6%B7%AE%E6%B2%B3%E6%B5%81%E5%9F%9F/1599849?fromModule=lemma_inlink" TargetMode="External"/><Relationship Id="rId3" Type="http://schemas.openxmlformats.org/officeDocument/2006/relationships/hyperlink" Target="https://baike.baidu.com/item/%E9%BB%84%E6%B0%B4/10807152?fromModule=lemma_inlink" TargetMode="External"/><Relationship Id="rId21" Type="http://schemas.openxmlformats.org/officeDocument/2006/relationships/hyperlink" Target="https://baike.baidu.com/item/%E4%BA%B3%E5%B7%9E/146796?fromModule=lemma_inlink" TargetMode="External"/><Relationship Id="rId7" Type="http://schemas.openxmlformats.org/officeDocument/2006/relationships/image" Target="../media/image21.png"/><Relationship Id="rId12" Type="http://schemas.openxmlformats.org/officeDocument/2006/relationships/hyperlink" Target="https://baike.baidu.com/item/%E8%A5%BF%E5%8D%8E/2620325?fromModule=lemma_inlink" TargetMode="External"/><Relationship Id="rId17" Type="http://schemas.openxmlformats.org/officeDocument/2006/relationships/hyperlink" Target="https://baike.baidu.com/item/%E6%B7%AE%E6%B2%B3/230880?fromModule=lemma_inlink" TargetMode="External"/><Relationship Id="rId25" Type="http://schemas.openxmlformats.org/officeDocument/2006/relationships/hyperlink" Target="https://baike.baidu.com/item/%E4%BA%BA%E5%8F%A3%E6%80%BB%E6%95%B0/5204582?fromModule=lemma_inlink" TargetMode="External"/><Relationship Id="rId2" Type="http://schemas.openxmlformats.org/officeDocument/2006/relationships/hyperlink" Target="https://baike.baidu.com/item/%E8%92%8B%E5%9C%A8%E7%8F%8D/5258525?fromModule=lemma_inlink" TargetMode="External"/><Relationship Id="rId16" Type="http://schemas.openxmlformats.org/officeDocument/2006/relationships/hyperlink" Target="https://baike.baidu.com/item/%E6%AD%A3%E9%98%B3%E5%85%B3/3990109?fromModule=lemma_inlink" TargetMode="External"/><Relationship Id="rId20" Type="http://schemas.openxmlformats.org/officeDocument/2006/relationships/hyperlink" Target="https://baike.baidu.com/item/%E5%A4%AA%E5%BA%B7/3358662?fromModule=lemma_inlink" TargetMode="External"/><Relationship Id="rId29" Type="http://schemas.openxmlformats.org/officeDocument/2006/relationships/hyperlink" Target="https://baike.baidu.com/item/%E5%9C%B0%E4%B8%8A%E6%82%AC%E6%B2%B3/3792754?fromModule=lemma_inlin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hyperlink" Target="https://baike.baidu.com/item/%E6%89%B6%E6%B2%9F/2592088?fromModule=lemma_inlink" TargetMode="External"/><Relationship Id="rId24" Type="http://schemas.openxmlformats.org/officeDocument/2006/relationships/hyperlink" Target="https://baike.baidu.com/item/%E5%95%86%E6%B0%B4/2592367?fromModule=lemma_inlink" TargetMode="External"/><Relationship Id="rId5" Type="http://schemas.openxmlformats.org/officeDocument/2006/relationships/hyperlink" Target="https://baike.baidu.com/item/%E6%B2%A6%E9%99%B7%E5%8C%BA/7051911?fromModule=lemma_inlink" TargetMode="External"/><Relationship Id="rId15" Type="http://schemas.openxmlformats.org/officeDocument/2006/relationships/hyperlink" Target="https://baike.baidu.com/item/%E9%98%9C%E9%98%B3/439805?fromModule=lemma_inlink" TargetMode="External"/><Relationship Id="rId23" Type="http://schemas.openxmlformats.org/officeDocument/2006/relationships/hyperlink" Target="https://baike.baidu.com/item/%E6%B2%B3%E5%8D%97/132980?fromModule=lemma_inlink" TargetMode="External"/><Relationship Id="rId28" Type="http://schemas.openxmlformats.org/officeDocument/2006/relationships/hyperlink" Target="https://baike.baidu.com/item/%E6%B7%AE%E6%B2%B3%E6%B4%AA%E6%B0%B4/16834019?fromModule=lemma_inlink" TargetMode="External"/><Relationship Id="rId10" Type="http://schemas.openxmlformats.org/officeDocument/2006/relationships/hyperlink" Target="https://baike.baidu.com/item/%E5%B0%89%E6%B0%8F/2541618?fromModule=lemma_inlink" TargetMode="External"/><Relationship Id="rId19" Type="http://schemas.openxmlformats.org/officeDocument/2006/relationships/hyperlink" Target="https://baike.baidu.com/item/%E9%80%9A%E8%AE%B8/2590038?fromModule=lemma_inlink" TargetMode="External"/><Relationship Id="rId31" Type="http://schemas.openxmlformats.org/officeDocument/2006/relationships/hyperlink" Target="https://baike.baidu.com/item/%E5%86%9C%E4%B8%9A%E7%94%9F%E4%BA%A7/2289745?fromModule=lemma_inlink" TargetMode="External"/><Relationship Id="rId4" Type="http://schemas.openxmlformats.org/officeDocument/2006/relationships/hyperlink" Target="https://baike.baidu.com/item/%E5%86%9B%E4%BA%8B%E5%88%86%E7%95%8C%E7%BA%BF/2566793?fromModule=lemma_inlink" TargetMode="External"/><Relationship Id="rId9" Type="http://schemas.openxmlformats.org/officeDocument/2006/relationships/hyperlink" Target="https://baike.baidu.com/item/%E8%B4%BE%E9%B2%81%E6%B2%B3/8337622?fromModule=lemma_inlink" TargetMode="External"/><Relationship Id="rId14" Type="http://schemas.openxmlformats.org/officeDocument/2006/relationships/hyperlink" Target="https://baike.baidu.com/item/%E9%A2%8D%E6%B2%B3/9736522?fromModule=lemma_inlink" TargetMode="External"/><Relationship Id="rId22" Type="http://schemas.openxmlformats.org/officeDocument/2006/relationships/hyperlink" Target="https://baike.baidu.com/item/%E6%80%80%E8%BF%9C/5671694?fromModule=lemma_inlink" TargetMode="External"/><Relationship Id="rId27" Type="http://schemas.openxmlformats.org/officeDocument/2006/relationships/hyperlink" Target="https://baike.baidu.com/item/%E9%BB%84%E6%B2%B3%E6%B4%AA%E6%B0%B4/8948222?fromModule=lemma_inlink" TargetMode="External"/><Relationship Id="rId30" Type="http://schemas.openxmlformats.org/officeDocument/2006/relationships/hyperlink" Target="https://baike.baidu.com/item/%E7%9B%90%E7%A2%B1%E5%9C%B0/764116?fromModule=lemma_inlink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baike.baidu.com/item/%E5%86%B3%E5%8F%A3/2132612?fromModule=lemma_inlin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baike.baidu.com/item/%E5%B9%B3%E6%96%B9%E5%85%AC%E9%87%8C/4160680?fromModule=lemma_inlink" TargetMode="External"/><Relationship Id="rId3" Type="http://schemas.openxmlformats.org/officeDocument/2006/relationships/hyperlink" Target="https://baike.baidu.com/item/%E6%BB%94%E5%A4%A9%E5%B7%A8%E6%B5%AA/12762423?fromModule=lemma_inlink" TargetMode="External"/><Relationship Id="rId7" Type="http://schemas.openxmlformats.org/officeDocument/2006/relationships/hyperlink" Target="https://baike.baidu.com/item/%E5%AE%BF%E5%8E%BF/8796538?fromModule=lemma_inlink" TargetMode="External"/><Relationship Id="rId2" Type="http://schemas.openxmlformats.org/officeDocument/2006/relationships/hyperlink" Target="https://baike.baidu.com/item/%E5%86%B3%E5%8F%A3/2132612?fromModule=lemma_inlin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aike.baidu.com/item/%E8%9A%8C%E5%9F%A0/193105?fromModule=lemma_inlink" TargetMode="External"/><Relationship Id="rId5" Type="http://schemas.openxmlformats.org/officeDocument/2006/relationships/hyperlink" Target="https://baike.baidu.com/item/%E8%A5%BF%E6%B7%9D%E6%B2%B3/3091135?fromModule=lemma_inlink" TargetMode="External"/><Relationship Id="rId4" Type="http://schemas.openxmlformats.org/officeDocument/2006/relationships/hyperlink" Target="https://baike.baidu.com/item/%E9%99%87%E6%B5%B7%E9%93%81%E8%B7%AF/2310641?fromModule=lemma_inlink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baike.baidu.com/item/%E5%B9%B3%E6%96%B9%E5%85%AC%E9%87%8C/4160680?fromModule=lemma_inlink" TargetMode="External"/><Relationship Id="rId3" Type="http://schemas.openxmlformats.org/officeDocument/2006/relationships/hyperlink" Target="https://baike.baidu.com/item/%E6%BB%94%E5%A4%A9%E5%B7%A8%E6%B5%AA/12762423?fromModule=lemma_inlink" TargetMode="External"/><Relationship Id="rId7" Type="http://schemas.openxmlformats.org/officeDocument/2006/relationships/hyperlink" Target="https://baike.baidu.com/item/%E5%AE%BF%E5%8E%BF/8796538?fromModule=lemma_inlink" TargetMode="External"/><Relationship Id="rId2" Type="http://schemas.openxmlformats.org/officeDocument/2006/relationships/hyperlink" Target="https://baike.baidu.com/item/%E5%86%B3%E5%8F%A3/2132612?fromModule=lemma_inlin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aike.baidu.com/item/%E8%9A%8C%E5%9F%A0/193105?fromModule=lemma_inlink" TargetMode="External"/><Relationship Id="rId5" Type="http://schemas.openxmlformats.org/officeDocument/2006/relationships/hyperlink" Target="https://baike.baidu.com/item/%E8%A5%BF%E6%B7%9D%E6%B2%B3/3091135?fromModule=lemma_inlink" TargetMode="External"/><Relationship Id="rId4" Type="http://schemas.openxmlformats.org/officeDocument/2006/relationships/hyperlink" Target="https://baike.baidu.com/item/%E9%99%87%E6%B5%B7%E9%93%81%E8%B7%AF/2310641?fromModule=lemma_inlink" TargetMode="External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baike.baidu.com/item/%E5%B9%B3%E6%96%B9%E5%85%AC%E9%87%8C/4160680?fromModule=lemma_inlink" TargetMode="External"/><Relationship Id="rId3" Type="http://schemas.openxmlformats.org/officeDocument/2006/relationships/hyperlink" Target="https://baike.baidu.com/item/%E6%BB%94%E5%A4%A9%E5%B7%A8%E6%B5%AA/12762423?fromModule=lemma_inlink" TargetMode="External"/><Relationship Id="rId7" Type="http://schemas.openxmlformats.org/officeDocument/2006/relationships/hyperlink" Target="https://baike.baidu.com/item/%E5%AE%BF%E5%8E%BF/8796538?fromModule=lemma_inlink" TargetMode="External"/><Relationship Id="rId2" Type="http://schemas.openxmlformats.org/officeDocument/2006/relationships/hyperlink" Target="https://baike.baidu.com/item/%E5%86%B3%E5%8F%A3/2132612?fromModule=lemma_inlin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aike.baidu.com/item/%E8%9A%8C%E5%9F%A0/193105?fromModule=lemma_inlink" TargetMode="External"/><Relationship Id="rId11" Type="http://schemas.openxmlformats.org/officeDocument/2006/relationships/hyperlink" Target="https://baike.baidu.com/item/%E6%AD%BB%E4%BA%A1%E4%BA%BA%E6%95%B0/9724487?fromModule=lemma_inlink" TargetMode="External"/><Relationship Id="rId5" Type="http://schemas.openxmlformats.org/officeDocument/2006/relationships/hyperlink" Target="https://baike.baidu.com/item/%E8%A5%BF%E6%B7%9D%E6%B2%B3/3091135?fromModule=lemma_inlink" TargetMode="External"/><Relationship Id="rId10" Type="http://schemas.openxmlformats.org/officeDocument/2006/relationships/hyperlink" Target="https://baike.baidu.com/item/%E6%B2%B3%E5%8D%97%E7%9C%81%E6%A1%A3%E6%A1%88%E9%A6%86/24383494?fromModule=lemma_inlink" TargetMode="External"/><Relationship Id="rId4" Type="http://schemas.openxmlformats.org/officeDocument/2006/relationships/hyperlink" Target="https://baike.baidu.com/item/%E9%99%87%E6%B5%B7%E9%93%81%E8%B7%AF/2310641?fromModule=lemma_inlink" TargetMode="External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baike.baidu.com/item/%E5%B9%B3%E6%96%B9%E5%85%AC%E9%87%8C/4160680?fromModule=lemma_inlink" TargetMode="External"/><Relationship Id="rId13" Type="http://schemas.openxmlformats.org/officeDocument/2006/relationships/hyperlink" Target="https://baike.baidu.com/item/%E8%9D%97%E7%81%BE/3228661?fromModule=lemma_inlink" TargetMode="External"/><Relationship Id="rId3" Type="http://schemas.openxmlformats.org/officeDocument/2006/relationships/hyperlink" Target="https://baike.baidu.com/item/%E6%BB%94%E5%A4%A9%E5%B7%A8%E6%B5%AA/12762423?fromModule=lemma_inlink" TargetMode="External"/><Relationship Id="rId7" Type="http://schemas.openxmlformats.org/officeDocument/2006/relationships/hyperlink" Target="https://baike.baidu.com/item/%E5%AE%BF%E5%8E%BF/8796538?fromModule=lemma_inlink" TargetMode="External"/><Relationship Id="rId12" Type="http://schemas.openxmlformats.org/officeDocument/2006/relationships/hyperlink" Target="https://baike.baidu.com/item/%E6%BC%AB%E6%BA%A2/5624525?fromModule=lemma_inlink" TargetMode="External"/><Relationship Id="rId2" Type="http://schemas.openxmlformats.org/officeDocument/2006/relationships/hyperlink" Target="https://baike.baidu.com/item/%E5%86%B3%E5%8F%A3/2132612?fromModule=lemma_inlin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aike.baidu.com/item/%E8%9A%8C%E5%9F%A0/193105?fromModule=lemma_inlink" TargetMode="External"/><Relationship Id="rId11" Type="http://schemas.openxmlformats.org/officeDocument/2006/relationships/hyperlink" Target="https://baike.baidu.com/item/%E6%AD%BB%E4%BA%A1%E4%BA%BA%E6%95%B0/9724487?fromModule=lemma_inlink" TargetMode="External"/><Relationship Id="rId5" Type="http://schemas.openxmlformats.org/officeDocument/2006/relationships/hyperlink" Target="https://baike.baidu.com/item/%E8%A5%BF%E6%B7%9D%E6%B2%B3/3091135?fromModule=lemma_inlink" TargetMode="External"/><Relationship Id="rId15" Type="http://schemas.openxmlformats.org/officeDocument/2006/relationships/hyperlink" Target="https://baike.baidu.com/item/%E6%B2%B3%E5%8D%97%E5%A4%A7%E9%A5%A5%E8%8D%92/9838655?fromModule=lemma_inlink" TargetMode="External"/><Relationship Id="rId10" Type="http://schemas.openxmlformats.org/officeDocument/2006/relationships/hyperlink" Target="https://baike.baidu.com/item/%E6%B2%B3%E5%8D%97%E7%9C%81%E6%A1%A3%E6%A1%88%E9%A6%86/24383494?fromModule=lemma_inlink" TargetMode="External"/><Relationship Id="rId4" Type="http://schemas.openxmlformats.org/officeDocument/2006/relationships/hyperlink" Target="https://baike.baidu.com/item/%E9%99%87%E6%B5%B7%E9%93%81%E8%B7%AF/2310641?fromModule=lemma_inlink" TargetMode="External"/><Relationship Id="rId9" Type="http://schemas.openxmlformats.org/officeDocument/2006/relationships/image" Target="../media/image25.png"/><Relationship Id="rId14" Type="http://schemas.openxmlformats.org/officeDocument/2006/relationships/hyperlink" Target="https://baike.baidu.com/item/%E6%97%B1%E7%81%BE/10869685?fromModule=lemma_inlin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zhida.zhihu.com/search?content_id=120753658&amp;content_type=Article&amp;match_order=1&amp;q=%E9%BB%84%E6%B3%9B%E5%8C%BA&amp;zd_token=eyJhbGciOiJIUzI1NiIsInR5cCI6IkpXVCJ9.eyJpc3MiOiJ6aGlkYV9zZXJ2ZXIiLCJleHAiOjE3NjEwNTQ0NDIsInEiOiLpu4Tms5vljLoiLCJ6aGlkYV9zb3VyY2UiOiJlbnRpdHkiLCJjb250ZW50X2lkIjoxMjA3NTM2NTgsImNvbnRlbnRfdHlwZSI6IkFydGljbGUiLCJtYXRjaF9vcmRlciI6MSwiemRfdG9rZW4iOm51bGx9.X44vZ9NKkhupF-CctcABDMIBZawtW6AyirpZ_y_prQ0&amp;zhida_source=entity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aike.baidu.com/item/%E4%B8%AD%E7%89%9F/19248617?fromModule=lemma_inlin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5%95%86%E9%9C%87/28241?fromModule=lemma_inlink" TargetMode="External"/><Relationship Id="rId2" Type="http://schemas.openxmlformats.org/officeDocument/2006/relationships/hyperlink" Target="https://baike.baidu.com/item/%E4%B8%AD%E7%89%9F/19248617?fromModule=lemma_inlin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5%88%98%E5%92%8C%E9%BC%8E/3404112?fromModule=lemma_inlink" TargetMode="External"/><Relationship Id="rId2" Type="http://schemas.openxmlformats.org/officeDocument/2006/relationships/hyperlink" Target="https://baike.baidu.com/item/39%E5%86%9B/8544730?fromModule=lemma_inlin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9%BB%84%E6%B0%B4/10807152?fromModule=lemma_inlink" TargetMode="External"/><Relationship Id="rId2" Type="http://schemas.openxmlformats.org/officeDocument/2006/relationships/hyperlink" Target="https://baike.baidu.com/item/%E8%92%8B%E5%9C%A8%E7%8F%8D/5258525?fromModule=lemma_inlin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9%BB%84%E6%B0%B4/10807152?fromModule=lemma_inlink" TargetMode="External"/><Relationship Id="rId2" Type="http://schemas.openxmlformats.org/officeDocument/2006/relationships/hyperlink" Target="https://baike.baidu.com/item/%E8%92%8B%E5%9C%A8%E7%8F%8D/5258525?fromModule=lemma_inlin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baike.baidu.com/item/%E9%BB%84%E6%B0%B4/10807152?fromModule=lemma_inlink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s://baike.baidu.com/item/%E8%92%8B%E5%9C%A8%E7%8F%8D/5258525?fromModule=lemma_inlin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baike.baidu.com/item/%E6%B2%A6%E9%99%B7%E5%8C%BA/7051911?fromModule=lemma_inlink" TargetMode="External"/><Relationship Id="rId4" Type="http://schemas.openxmlformats.org/officeDocument/2006/relationships/hyperlink" Target="https://baike.baidu.com/item/%E5%86%9B%E4%BA%8B%E5%88%86%E7%95%8C%E7%BA%BF/2566793?fromModule=lemma_inlink" TargetMode="Externa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4796680D-2825-BD19-2198-820879305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693" y="-495904"/>
            <a:ext cx="8328074" cy="8195883"/>
          </a:xfrm>
          <a:prstGeom prst="rect">
            <a:avLst/>
          </a:prstGeom>
          <a:effectLst>
            <a:softEdge rad="508000"/>
          </a:effectLst>
          <a:scene3d>
            <a:camera prst="orthographicFront"/>
            <a:lightRig rig="threePt" dir="t"/>
          </a:scene3d>
          <a:sp3d prstMaterial="plastic"/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0E0E2D7-670A-BC70-68CF-B68C991B6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80766" y="-753180"/>
            <a:ext cx="9451628" cy="6138686"/>
          </a:xfrm>
          <a:prstGeom prst="rect">
            <a:avLst/>
          </a:prstGeom>
          <a:effectLst>
            <a:glow rad="50800">
              <a:schemeClr val="accent1">
                <a:alpha val="0"/>
              </a:schemeClr>
            </a:glow>
            <a:softEdge rad="1270000"/>
          </a:effectLst>
          <a:scene3d>
            <a:camera prst="orthographicFront"/>
            <a:lightRig rig="threePt" dir="t"/>
          </a:scene3d>
          <a:sp3d prstMaterial="translucentPowder"/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78E0E36-E8FF-9B8E-E4EC-16D5DEF065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黄河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之水天上来，</a:t>
            </a:r>
            <a:br>
              <a:rPr lang="en-US" altLang="zh-CN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</a:b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飞入寻常百姓家。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546C41D-1ACF-3A92-5E39-3530A16840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花园口决堤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D454611-9A82-3950-F356-55C37E5FEAF1}"/>
              </a:ext>
            </a:extLst>
          </p:cNvPr>
          <p:cNvGrpSpPr/>
          <p:nvPr/>
        </p:nvGrpSpPr>
        <p:grpSpPr>
          <a:xfrm>
            <a:off x="438408" y="566424"/>
            <a:ext cx="12499200" cy="1792800"/>
            <a:chOff x="438408" y="566424"/>
            <a:chExt cx="12499200" cy="179280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">
              <p14:nvContentPartPr>
                <p14:cNvPr id="9" name="墨迹 8">
                  <a:extLst>
                    <a:ext uri="{FF2B5EF4-FFF2-40B4-BE49-F238E27FC236}">
                      <a16:creationId xmlns:a16="http://schemas.microsoft.com/office/drawing/2014/main" id="{5635EFCD-34F7-C867-515C-BB37E31FD714}"/>
                    </a:ext>
                  </a:extLst>
                </p14:cNvPr>
                <p14:cNvContentPartPr/>
                <p14:nvPr/>
              </p14:nvContentPartPr>
              <p14:xfrm>
                <a:off x="438408" y="574344"/>
                <a:ext cx="12499200" cy="1784880"/>
              </p14:xfrm>
            </p:contentPart>
          </mc:Choice>
          <mc:Fallback>
            <p:pic>
              <p:nvPicPr>
                <p:cNvPr id="9" name="墨迹 8">
                  <a:extLst>
                    <a:ext uri="{FF2B5EF4-FFF2-40B4-BE49-F238E27FC236}">
                      <a16:creationId xmlns:a16="http://schemas.microsoft.com/office/drawing/2014/main" id="{5635EFCD-34F7-C867-515C-BB37E31FD71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29768" y="565704"/>
                  <a:ext cx="12516840" cy="180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">
              <p14:nvContentPartPr>
                <p14:cNvPr id="10" name="墨迹 9">
                  <a:extLst>
                    <a:ext uri="{FF2B5EF4-FFF2-40B4-BE49-F238E27FC236}">
                      <a16:creationId xmlns:a16="http://schemas.microsoft.com/office/drawing/2014/main" id="{824083D3-3939-C530-DBAB-CF4138286D4E}"/>
                    </a:ext>
                  </a:extLst>
                </p14:cNvPr>
                <p14:cNvContentPartPr/>
                <p14:nvPr/>
              </p14:nvContentPartPr>
              <p14:xfrm>
                <a:off x="638208" y="740304"/>
                <a:ext cx="122400" cy="364320"/>
              </p14:xfrm>
            </p:contentPart>
          </mc:Choice>
          <mc:Fallback>
            <p:pic>
              <p:nvPicPr>
                <p:cNvPr id="10" name="墨迹 9">
                  <a:extLst>
                    <a:ext uri="{FF2B5EF4-FFF2-40B4-BE49-F238E27FC236}">
                      <a16:creationId xmlns:a16="http://schemas.microsoft.com/office/drawing/2014/main" id="{824083D3-3939-C530-DBAB-CF4138286D4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9568" y="731664"/>
                  <a:ext cx="14004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">
              <p14:nvContentPartPr>
                <p14:cNvPr id="11" name="墨迹 10">
                  <a:extLst>
                    <a:ext uri="{FF2B5EF4-FFF2-40B4-BE49-F238E27FC236}">
                      <a16:creationId xmlns:a16="http://schemas.microsoft.com/office/drawing/2014/main" id="{8DAE8262-31C6-1FDA-8428-4DAD3E44D082}"/>
                    </a:ext>
                  </a:extLst>
                </p14:cNvPr>
                <p14:cNvContentPartPr/>
                <p14:nvPr/>
              </p14:nvContentPartPr>
              <p14:xfrm>
                <a:off x="850248" y="705744"/>
                <a:ext cx="489960" cy="7200"/>
              </p14:xfrm>
            </p:contentPart>
          </mc:Choice>
          <mc:Fallback>
            <p:pic>
              <p:nvPicPr>
                <p:cNvPr id="11" name="墨迹 10">
                  <a:extLst>
                    <a:ext uri="{FF2B5EF4-FFF2-40B4-BE49-F238E27FC236}">
                      <a16:creationId xmlns:a16="http://schemas.microsoft.com/office/drawing/2014/main" id="{8DAE8262-31C6-1FDA-8428-4DAD3E44D08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1248" y="696744"/>
                  <a:ext cx="507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">
              <p14:nvContentPartPr>
                <p14:cNvPr id="12" name="墨迹 11">
                  <a:extLst>
                    <a:ext uri="{FF2B5EF4-FFF2-40B4-BE49-F238E27FC236}">
                      <a16:creationId xmlns:a16="http://schemas.microsoft.com/office/drawing/2014/main" id="{712BF0CD-16A2-39C3-668A-3243D4A0C57A}"/>
                    </a:ext>
                  </a:extLst>
                </p14:cNvPr>
                <p14:cNvContentPartPr/>
                <p14:nvPr/>
              </p14:nvContentPartPr>
              <p14:xfrm>
                <a:off x="1096848" y="584784"/>
                <a:ext cx="9720" cy="178560"/>
              </p14:xfrm>
            </p:contentPart>
          </mc:Choice>
          <mc:Fallback>
            <p:pic>
              <p:nvPicPr>
                <p:cNvPr id="12" name="墨迹 11">
                  <a:extLst>
                    <a:ext uri="{FF2B5EF4-FFF2-40B4-BE49-F238E27FC236}">
                      <a16:creationId xmlns:a16="http://schemas.microsoft.com/office/drawing/2014/main" id="{712BF0CD-16A2-39C3-668A-3243D4A0C57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87848" y="576144"/>
                  <a:ext cx="27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">
              <p14:nvContentPartPr>
                <p14:cNvPr id="13" name="墨迹 12">
                  <a:extLst>
                    <a:ext uri="{FF2B5EF4-FFF2-40B4-BE49-F238E27FC236}">
                      <a16:creationId xmlns:a16="http://schemas.microsoft.com/office/drawing/2014/main" id="{86B85779-60F5-98AA-2C7E-AC0878D3D4CC}"/>
                    </a:ext>
                  </a:extLst>
                </p14:cNvPr>
                <p14:cNvContentPartPr/>
                <p14:nvPr/>
              </p14:nvContentPartPr>
              <p14:xfrm>
                <a:off x="1019448" y="639864"/>
                <a:ext cx="196920" cy="249120"/>
              </p14:xfrm>
            </p:contentPart>
          </mc:Choice>
          <mc:Fallback>
            <p:pic>
              <p:nvPicPr>
                <p:cNvPr id="13" name="墨迹 12">
                  <a:extLst>
                    <a:ext uri="{FF2B5EF4-FFF2-40B4-BE49-F238E27FC236}">
                      <a16:creationId xmlns:a16="http://schemas.microsoft.com/office/drawing/2014/main" id="{86B85779-60F5-98AA-2C7E-AC0878D3D4C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10448" y="630864"/>
                  <a:ext cx="2145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">
              <p14:nvContentPartPr>
                <p14:cNvPr id="14" name="墨迹 13">
                  <a:extLst>
                    <a:ext uri="{FF2B5EF4-FFF2-40B4-BE49-F238E27FC236}">
                      <a16:creationId xmlns:a16="http://schemas.microsoft.com/office/drawing/2014/main" id="{C4FB856B-CA8F-1C32-3450-0BC858EA0D55}"/>
                    </a:ext>
                  </a:extLst>
                </p14:cNvPr>
                <p14:cNvContentPartPr/>
                <p14:nvPr/>
              </p14:nvContentPartPr>
              <p14:xfrm>
                <a:off x="859248" y="889344"/>
                <a:ext cx="676080" cy="452160"/>
              </p14:xfrm>
            </p:contentPart>
          </mc:Choice>
          <mc:Fallback>
            <p:pic>
              <p:nvPicPr>
                <p:cNvPr id="14" name="墨迹 13">
                  <a:extLst>
                    <a:ext uri="{FF2B5EF4-FFF2-40B4-BE49-F238E27FC236}">
                      <a16:creationId xmlns:a16="http://schemas.microsoft.com/office/drawing/2014/main" id="{C4FB856B-CA8F-1C32-3450-0BC858EA0D5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50248" y="880344"/>
                  <a:ext cx="69372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">
              <p14:nvContentPartPr>
                <p14:cNvPr id="15" name="墨迹 14">
                  <a:extLst>
                    <a:ext uri="{FF2B5EF4-FFF2-40B4-BE49-F238E27FC236}">
                      <a16:creationId xmlns:a16="http://schemas.microsoft.com/office/drawing/2014/main" id="{3729EE1C-3BB3-C607-C448-8496480763DE}"/>
                    </a:ext>
                  </a:extLst>
                </p14:cNvPr>
                <p14:cNvContentPartPr/>
                <p14:nvPr/>
              </p14:nvContentPartPr>
              <p14:xfrm>
                <a:off x="1545048" y="792504"/>
                <a:ext cx="423360" cy="30600"/>
              </p14:xfrm>
            </p:contentPart>
          </mc:Choice>
          <mc:Fallback>
            <p:pic>
              <p:nvPicPr>
                <p:cNvPr id="15" name="墨迹 14">
                  <a:extLst>
                    <a:ext uri="{FF2B5EF4-FFF2-40B4-BE49-F238E27FC236}">
                      <a16:creationId xmlns:a16="http://schemas.microsoft.com/office/drawing/2014/main" id="{3729EE1C-3BB3-C607-C448-8496480763D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36408" y="783504"/>
                  <a:ext cx="4410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">
              <p14:nvContentPartPr>
                <p14:cNvPr id="16" name="墨迹 15">
                  <a:extLst>
                    <a:ext uri="{FF2B5EF4-FFF2-40B4-BE49-F238E27FC236}">
                      <a16:creationId xmlns:a16="http://schemas.microsoft.com/office/drawing/2014/main" id="{FBE9ED52-2FE4-950D-B2A8-FEE95C2103F8}"/>
                    </a:ext>
                  </a:extLst>
                </p14:cNvPr>
                <p14:cNvContentPartPr/>
                <p14:nvPr/>
              </p14:nvContentPartPr>
              <p14:xfrm>
                <a:off x="1583928" y="968904"/>
                <a:ext cx="62640" cy="203760"/>
              </p14:xfrm>
            </p:contentPart>
          </mc:Choice>
          <mc:Fallback>
            <p:pic>
              <p:nvPicPr>
                <p:cNvPr id="16" name="墨迹 15">
                  <a:extLst>
                    <a:ext uri="{FF2B5EF4-FFF2-40B4-BE49-F238E27FC236}">
                      <a16:creationId xmlns:a16="http://schemas.microsoft.com/office/drawing/2014/main" id="{FBE9ED52-2FE4-950D-B2A8-FEE95C2103F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74928" y="959904"/>
                  <a:ext cx="802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">
              <p14:nvContentPartPr>
                <p14:cNvPr id="17" name="墨迹 16">
                  <a:extLst>
                    <a:ext uri="{FF2B5EF4-FFF2-40B4-BE49-F238E27FC236}">
                      <a16:creationId xmlns:a16="http://schemas.microsoft.com/office/drawing/2014/main" id="{EE2E8560-B7B6-10A6-4CFA-618C50FF68A6}"/>
                    </a:ext>
                  </a:extLst>
                </p14:cNvPr>
                <p14:cNvContentPartPr/>
                <p14:nvPr/>
              </p14:nvContentPartPr>
              <p14:xfrm>
                <a:off x="1535688" y="1197504"/>
                <a:ext cx="93240" cy="155520"/>
              </p14:xfrm>
            </p:contentPart>
          </mc:Choice>
          <mc:Fallback>
            <p:pic>
              <p:nvPicPr>
                <p:cNvPr id="17" name="墨迹 16">
                  <a:extLst>
                    <a:ext uri="{FF2B5EF4-FFF2-40B4-BE49-F238E27FC236}">
                      <a16:creationId xmlns:a16="http://schemas.microsoft.com/office/drawing/2014/main" id="{EE2E8560-B7B6-10A6-4CFA-618C50FF68A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27048" y="1188864"/>
                  <a:ext cx="110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">
              <p14:nvContentPartPr>
                <p14:cNvPr id="18" name="墨迹 17">
                  <a:extLst>
                    <a:ext uri="{FF2B5EF4-FFF2-40B4-BE49-F238E27FC236}">
                      <a16:creationId xmlns:a16="http://schemas.microsoft.com/office/drawing/2014/main" id="{2DFC7DF5-71BC-60D6-6EB2-DC390903F3A2}"/>
                    </a:ext>
                  </a:extLst>
                </p14:cNvPr>
                <p14:cNvContentPartPr/>
                <p14:nvPr/>
              </p14:nvContentPartPr>
              <p14:xfrm>
                <a:off x="1572408" y="1187784"/>
                <a:ext cx="84240" cy="275400"/>
              </p14:xfrm>
            </p:contentPart>
          </mc:Choice>
          <mc:Fallback>
            <p:pic>
              <p:nvPicPr>
                <p:cNvPr id="18" name="墨迹 17">
                  <a:extLst>
                    <a:ext uri="{FF2B5EF4-FFF2-40B4-BE49-F238E27FC236}">
                      <a16:creationId xmlns:a16="http://schemas.microsoft.com/office/drawing/2014/main" id="{2DFC7DF5-71BC-60D6-6EB2-DC390903F3A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63408" y="1178784"/>
                  <a:ext cx="1018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4">
              <p14:nvContentPartPr>
                <p14:cNvPr id="19" name="墨迹 18">
                  <a:extLst>
                    <a:ext uri="{FF2B5EF4-FFF2-40B4-BE49-F238E27FC236}">
                      <a16:creationId xmlns:a16="http://schemas.microsoft.com/office/drawing/2014/main" id="{FC3A157C-427E-D29D-061E-942A74CADFFB}"/>
                    </a:ext>
                  </a:extLst>
                </p14:cNvPr>
                <p14:cNvContentPartPr/>
                <p14:nvPr/>
              </p14:nvContentPartPr>
              <p14:xfrm>
                <a:off x="1654488" y="936144"/>
                <a:ext cx="330840" cy="599760"/>
              </p14:xfrm>
            </p:contentPart>
          </mc:Choice>
          <mc:Fallback>
            <p:pic>
              <p:nvPicPr>
                <p:cNvPr id="19" name="墨迹 18">
                  <a:extLst>
                    <a:ext uri="{FF2B5EF4-FFF2-40B4-BE49-F238E27FC236}">
                      <a16:creationId xmlns:a16="http://schemas.microsoft.com/office/drawing/2014/main" id="{FC3A157C-427E-D29D-061E-942A74CADFF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45848" y="927504"/>
                  <a:ext cx="348480" cy="61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6">
              <p14:nvContentPartPr>
                <p14:cNvPr id="20" name="墨迹 19">
                  <a:extLst>
                    <a:ext uri="{FF2B5EF4-FFF2-40B4-BE49-F238E27FC236}">
                      <a16:creationId xmlns:a16="http://schemas.microsoft.com/office/drawing/2014/main" id="{8D54DD0D-DB1B-7F46-86B6-14E5323E8DF9}"/>
                    </a:ext>
                  </a:extLst>
                </p14:cNvPr>
                <p14:cNvContentPartPr/>
                <p14:nvPr/>
              </p14:nvContentPartPr>
              <p14:xfrm>
                <a:off x="2312928" y="566424"/>
                <a:ext cx="272520" cy="821880"/>
              </p14:xfrm>
            </p:contentPart>
          </mc:Choice>
          <mc:Fallback>
            <p:pic>
              <p:nvPicPr>
                <p:cNvPr id="20" name="墨迹 19">
                  <a:extLst>
                    <a:ext uri="{FF2B5EF4-FFF2-40B4-BE49-F238E27FC236}">
                      <a16:creationId xmlns:a16="http://schemas.microsoft.com/office/drawing/2014/main" id="{8D54DD0D-DB1B-7F46-86B6-14E5323E8DF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04288" y="557784"/>
                  <a:ext cx="290160" cy="83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8">
              <p14:nvContentPartPr>
                <p14:cNvPr id="21" name="墨迹 20">
                  <a:extLst>
                    <a:ext uri="{FF2B5EF4-FFF2-40B4-BE49-F238E27FC236}">
                      <a16:creationId xmlns:a16="http://schemas.microsoft.com/office/drawing/2014/main" id="{D396826C-74D4-B284-444A-686A569BC1CA}"/>
                    </a:ext>
                  </a:extLst>
                </p14:cNvPr>
                <p14:cNvContentPartPr/>
                <p14:nvPr/>
              </p14:nvContentPartPr>
              <p14:xfrm>
                <a:off x="2075328" y="934704"/>
                <a:ext cx="208080" cy="159120"/>
              </p14:xfrm>
            </p:contentPart>
          </mc:Choice>
          <mc:Fallback>
            <p:pic>
              <p:nvPicPr>
                <p:cNvPr id="21" name="墨迹 20">
                  <a:extLst>
                    <a:ext uri="{FF2B5EF4-FFF2-40B4-BE49-F238E27FC236}">
                      <a16:creationId xmlns:a16="http://schemas.microsoft.com/office/drawing/2014/main" id="{D396826C-74D4-B284-444A-686A569BC1C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66328" y="925704"/>
                  <a:ext cx="225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0">
              <p14:nvContentPartPr>
                <p14:cNvPr id="22" name="墨迹 21">
                  <a:extLst>
                    <a:ext uri="{FF2B5EF4-FFF2-40B4-BE49-F238E27FC236}">
                      <a16:creationId xmlns:a16="http://schemas.microsoft.com/office/drawing/2014/main" id="{199F4D83-A94F-36F6-A3C0-D955B882EF6C}"/>
                    </a:ext>
                  </a:extLst>
                </p14:cNvPr>
                <p14:cNvContentPartPr/>
                <p14:nvPr/>
              </p14:nvContentPartPr>
              <p14:xfrm>
                <a:off x="2632968" y="685584"/>
                <a:ext cx="240120" cy="398160"/>
              </p14:xfrm>
            </p:contentPart>
          </mc:Choice>
          <mc:Fallback>
            <p:pic>
              <p:nvPicPr>
                <p:cNvPr id="22" name="墨迹 21">
                  <a:extLst>
                    <a:ext uri="{FF2B5EF4-FFF2-40B4-BE49-F238E27FC236}">
                      <a16:creationId xmlns:a16="http://schemas.microsoft.com/office/drawing/2014/main" id="{199F4D83-A94F-36F6-A3C0-D955B882EF6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24328" y="676584"/>
                  <a:ext cx="25776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2">
              <p14:nvContentPartPr>
                <p14:cNvPr id="23" name="墨迹 22">
                  <a:extLst>
                    <a:ext uri="{FF2B5EF4-FFF2-40B4-BE49-F238E27FC236}">
                      <a16:creationId xmlns:a16="http://schemas.microsoft.com/office/drawing/2014/main" id="{724DB037-B6EE-1A90-4C08-C786F37E8CDD}"/>
                    </a:ext>
                  </a:extLst>
                </p14:cNvPr>
                <p14:cNvContentPartPr/>
                <p14:nvPr/>
              </p14:nvContentPartPr>
              <p14:xfrm>
                <a:off x="2927448" y="667224"/>
                <a:ext cx="206280" cy="570600"/>
              </p14:xfrm>
            </p:contentPart>
          </mc:Choice>
          <mc:Fallback>
            <p:pic>
              <p:nvPicPr>
                <p:cNvPr id="23" name="墨迹 22">
                  <a:extLst>
                    <a:ext uri="{FF2B5EF4-FFF2-40B4-BE49-F238E27FC236}">
                      <a16:creationId xmlns:a16="http://schemas.microsoft.com/office/drawing/2014/main" id="{724DB037-B6EE-1A90-4C08-C786F37E8CD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18448" y="658224"/>
                  <a:ext cx="223920" cy="58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4">
            <p14:nvContentPartPr>
              <p14:cNvPr id="25" name="墨迹 24">
                <a:extLst>
                  <a:ext uri="{FF2B5EF4-FFF2-40B4-BE49-F238E27FC236}">
                    <a16:creationId xmlns:a16="http://schemas.microsoft.com/office/drawing/2014/main" id="{D63D0A93-871C-7B92-21ED-278DAFFFCF61}"/>
                  </a:ext>
                </a:extLst>
              </p14:cNvPr>
              <p14:cNvContentPartPr/>
              <p14:nvPr/>
            </p14:nvContentPartPr>
            <p14:xfrm>
              <a:off x="5998248" y="4096224"/>
              <a:ext cx="3960" cy="360"/>
            </p14:xfrm>
          </p:contentPart>
        </mc:Choice>
        <mc:Fallback>
          <p:pic>
            <p:nvPicPr>
              <p:cNvPr id="25" name="墨迹 24">
                <a:extLst>
                  <a:ext uri="{FF2B5EF4-FFF2-40B4-BE49-F238E27FC236}">
                    <a16:creationId xmlns:a16="http://schemas.microsoft.com/office/drawing/2014/main" id="{D63D0A93-871C-7B92-21ED-278DAFFFCF6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89248" y="4087224"/>
                <a:ext cx="216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8138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09836-54B3-5E18-01DB-020D2C7AA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043E96B0-6D4A-24C4-0C29-68E42AF01FB1}"/>
              </a:ext>
            </a:extLst>
          </p:cNvPr>
          <p:cNvSpPr/>
          <p:nvPr/>
        </p:nvSpPr>
        <p:spPr>
          <a:xfrm>
            <a:off x="184149" y="1321594"/>
            <a:ext cx="11823700" cy="53594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197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A478AFA-56C7-04A3-C184-36A093EC71FE}"/>
              </a:ext>
            </a:extLst>
          </p:cNvPr>
          <p:cNvSpPr/>
          <p:nvPr/>
        </p:nvSpPr>
        <p:spPr>
          <a:xfrm>
            <a:off x="-72572" y="-110671"/>
            <a:ext cx="12337143" cy="1325563"/>
          </a:xfrm>
          <a:prstGeom prst="rect">
            <a:avLst/>
          </a:prstGeom>
          <a:solidFill>
            <a:srgbClr val="FE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一个圆顶角，剪去另一个顶角 4">
            <a:extLst>
              <a:ext uri="{FF2B5EF4-FFF2-40B4-BE49-F238E27FC236}">
                <a16:creationId xmlns:a16="http://schemas.microsoft.com/office/drawing/2014/main" id="{39E27003-5812-F956-4119-39EBB6733830}"/>
              </a:ext>
            </a:extLst>
          </p:cNvPr>
          <p:cNvSpPr/>
          <p:nvPr/>
        </p:nvSpPr>
        <p:spPr>
          <a:xfrm>
            <a:off x="-130628" y="-110672"/>
            <a:ext cx="2496457" cy="1325563"/>
          </a:xfrm>
          <a:prstGeom prst="snipRoundRect">
            <a:avLst>
              <a:gd name="adj1" fmla="val 0"/>
              <a:gd name="adj2" fmla="val 42946"/>
            </a:avLst>
          </a:prstGeom>
          <a:solidFill>
            <a:srgbClr val="0001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72A0406-8361-75B8-8BF8-A2523585E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0671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FF"/>
                </a:solidFill>
              </a:rPr>
              <a:t>2.               </a:t>
            </a:r>
            <a:r>
              <a:rPr lang="zh-CN" altLang="en-US" dirty="0">
                <a:solidFill>
                  <a:srgbClr val="FFFFFF"/>
                </a:solidFill>
              </a:rPr>
              <a:t>转战花园口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BB5140C-2CB1-A1E1-8EF6-D4BFB7CD3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8342" y="0"/>
            <a:ext cx="1529507" cy="980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A224683-7892-9446-D4B9-6536BA943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9991" y="117328"/>
            <a:ext cx="1444465" cy="980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C3695BA-370D-EFCC-C59C-47DAE6C507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6598" y="234654"/>
            <a:ext cx="1618391" cy="980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1-1938年花园口决堤真实影像，数千日军被淹死，数十万老百姓遇难-480P 标清-AVC">
            <a:hlinkClick r:id="" action="ppaction://media"/>
            <a:extLst>
              <a:ext uri="{FF2B5EF4-FFF2-40B4-BE49-F238E27FC236}">
                <a16:creationId xmlns:a16="http://schemas.microsoft.com/office/drawing/2014/main" id="{06E2D1C6-C886-0FE9-AA67-280D366080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74020" y="1715294"/>
            <a:ext cx="81153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217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4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F6A6D-C56F-5F30-FF3E-F1EC91D5F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DC8691A3-191E-4555-1731-686375FE347D}"/>
              </a:ext>
            </a:extLst>
          </p:cNvPr>
          <p:cNvSpPr/>
          <p:nvPr/>
        </p:nvSpPr>
        <p:spPr>
          <a:xfrm>
            <a:off x="184149" y="1321594"/>
            <a:ext cx="11823700" cy="53594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197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1EA7694-9010-DD53-963D-9CA2BCFFB0D1}"/>
              </a:ext>
            </a:extLst>
          </p:cNvPr>
          <p:cNvSpPr/>
          <p:nvPr/>
        </p:nvSpPr>
        <p:spPr>
          <a:xfrm>
            <a:off x="-72572" y="-110671"/>
            <a:ext cx="12337143" cy="1325563"/>
          </a:xfrm>
          <a:prstGeom prst="rect">
            <a:avLst/>
          </a:prstGeom>
          <a:solidFill>
            <a:srgbClr val="FE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一个圆顶角，剪去另一个顶角 4">
            <a:extLst>
              <a:ext uri="{FF2B5EF4-FFF2-40B4-BE49-F238E27FC236}">
                <a16:creationId xmlns:a16="http://schemas.microsoft.com/office/drawing/2014/main" id="{AD15E532-50C0-07E4-6602-BF7D446C9A26}"/>
              </a:ext>
            </a:extLst>
          </p:cNvPr>
          <p:cNvSpPr/>
          <p:nvPr/>
        </p:nvSpPr>
        <p:spPr>
          <a:xfrm>
            <a:off x="-130628" y="-110672"/>
            <a:ext cx="2496457" cy="1325563"/>
          </a:xfrm>
          <a:prstGeom prst="snipRoundRect">
            <a:avLst>
              <a:gd name="adj1" fmla="val 0"/>
              <a:gd name="adj2" fmla="val 42946"/>
            </a:avLst>
          </a:prstGeom>
          <a:solidFill>
            <a:srgbClr val="0001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EA44AF8-5C6A-59E5-0DF7-EDD368C76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0671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FF"/>
                </a:solidFill>
              </a:rPr>
              <a:t>2.               </a:t>
            </a:r>
            <a:r>
              <a:rPr lang="zh-CN" altLang="en-US" dirty="0">
                <a:solidFill>
                  <a:srgbClr val="FFFFFF"/>
                </a:solidFill>
              </a:rPr>
              <a:t>转战花园口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FD341E-7E3B-4A41-53AC-D7B2FAD39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6555" y="-57779"/>
            <a:ext cx="2273300" cy="1590568"/>
          </a:xfrm>
        </p:spPr>
        <p:txBody>
          <a:bodyPr>
            <a:normAutofit/>
          </a:bodyPr>
          <a:lstStyle/>
          <a:p>
            <a:r>
              <a:rPr lang="zh-CN" altLang="en-US" sz="500" dirty="0"/>
              <a:t>负责花园口掘堤工程的，是以</a:t>
            </a:r>
            <a:r>
              <a:rPr lang="zh-CN" altLang="en-US" sz="500" dirty="0">
                <a:hlinkClick r:id="rId2"/>
              </a:rPr>
              <a:t>蒋在珍</a:t>
            </a:r>
            <a:r>
              <a:rPr lang="zh-CN" altLang="en-US" sz="500" dirty="0"/>
              <a:t>为师长的国民党新八师。蒋在珍把几百名身强力壮的士兵编成</a:t>
            </a:r>
            <a:r>
              <a:rPr lang="en-US" altLang="zh-CN" sz="500" dirty="0"/>
              <a:t>5</a:t>
            </a:r>
            <a:r>
              <a:rPr lang="zh-CN" altLang="en-US" sz="500" dirty="0"/>
              <a:t>个组，轮番掘堤。这</a:t>
            </a:r>
            <a:r>
              <a:rPr lang="en-US" altLang="zh-CN" sz="500" dirty="0"/>
              <a:t>5</a:t>
            </a:r>
            <a:r>
              <a:rPr lang="zh-CN" altLang="en-US" sz="500" dirty="0"/>
              <a:t>个组每组工作两个小时，用卡车的车灯照明，通宵施工。</a:t>
            </a:r>
            <a:endParaRPr lang="en-US" altLang="zh-CN" sz="500" dirty="0"/>
          </a:p>
          <a:p>
            <a:r>
              <a:rPr lang="en-US" altLang="zh-CN" sz="500" dirty="0"/>
              <a:t>1938</a:t>
            </a:r>
            <a:r>
              <a:rPr lang="zh-CN" altLang="en-US" sz="500" dirty="0"/>
              <a:t>年</a:t>
            </a:r>
            <a:r>
              <a:rPr lang="en-US" altLang="zh-CN" sz="500" dirty="0"/>
              <a:t>6</a:t>
            </a:r>
            <a:r>
              <a:rPr lang="zh-CN" altLang="en-US" sz="500" dirty="0"/>
              <a:t>月</a:t>
            </a:r>
            <a:r>
              <a:rPr lang="en-US" altLang="zh-CN" sz="500" dirty="0"/>
              <a:t>9</a:t>
            </a:r>
            <a:r>
              <a:rPr lang="zh-CN" altLang="en-US" sz="500" dirty="0"/>
              <a:t>日上午</a:t>
            </a:r>
            <a:r>
              <a:rPr lang="en-US" altLang="zh-CN" sz="500" dirty="0"/>
              <a:t>9</a:t>
            </a:r>
            <a:r>
              <a:rPr lang="zh-CN" altLang="en-US" sz="500" dirty="0"/>
              <a:t>时，掘堤工程完成，开始放水。起初水势很小，一个小时以后，经过水流的冲刷，口门扩至十几米宽。第二天，花园口附近恰逢大雨，河水暴涨，滔滔</a:t>
            </a:r>
            <a:r>
              <a:rPr lang="zh-CN" altLang="en-US" sz="500" dirty="0">
                <a:hlinkClick r:id="rId3"/>
              </a:rPr>
              <a:t>黄水</a:t>
            </a:r>
            <a:r>
              <a:rPr lang="zh-CN" altLang="en-US" sz="500" dirty="0"/>
              <a:t>从花园口奔泻而出，水到之处，尽成</a:t>
            </a:r>
            <a:r>
              <a:rPr lang="zh-CN" altLang="en-US" sz="500" b="1" dirty="0"/>
              <a:t>泽国</a:t>
            </a:r>
            <a:r>
              <a:rPr lang="zh-CN" altLang="en-US" sz="500" dirty="0"/>
              <a:t>。</a:t>
            </a:r>
            <a:endParaRPr lang="en-US" altLang="zh-CN" sz="500" dirty="0"/>
          </a:p>
          <a:p>
            <a:r>
              <a:rPr lang="zh-CN" altLang="en-US" sz="900" b="1" dirty="0"/>
              <a:t>国民党军队扒开花园口后，黄河泛滥形成的河道成了</a:t>
            </a:r>
            <a:r>
              <a:rPr lang="zh-CN" altLang="en-US" sz="900" b="1" dirty="0">
                <a:hlinkClick r:id="rId4"/>
              </a:rPr>
              <a:t>军事分界线</a:t>
            </a:r>
            <a:r>
              <a:rPr lang="zh-CN" altLang="en-US" sz="900" b="1" dirty="0"/>
              <a:t>，东面是</a:t>
            </a:r>
            <a:r>
              <a:rPr lang="zh-CN" altLang="en-US" sz="900" b="1" dirty="0">
                <a:hlinkClick r:id="rId5"/>
              </a:rPr>
              <a:t>沦陷区</a:t>
            </a:r>
            <a:r>
              <a:rPr lang="zh-CN" altLang="en-US" sz="900" b="1" dirty="0"/>
              <a:t>，西面为国民党控制区。遭受巨大灾难的是黄河下游的</a:t>
            </a:r>
            <a:r>
              <a:rPr lang="zh-CN" altLang="en-US" sz="900" b="1" dirty="0">
                <a:solidFill>
                  <a:srgbClr val="FE0000"/>
                </a:solidFill>
              </a:rPr>
              <a:t>中国老百姓</a:t>
            </a:r>
            <a:r>
              <a:rPr lang="zh-CN" altLang="en-US" sz="900" dirty="0"/>
              <a:t>。</a:t>
            </a:r>
            <a:endParaRPr lang="zh-CN" altLang="en-US" sz="5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12A6E37-AFA3-E2BD-F812-E999B50BA0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8342" y="0"/>
            <a:ext cx="1529507" cy="980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8B7C0FB-AF48-BE2A-6F6A-418B25B8A0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9991" y="117328"/>
            <a:ext cx="1444465" cy="980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0AF9FC5-379E-8D5A-8171-CB06C70802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6598" y="234654"/>
            <a:ext cx="1618391" cy="980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内容占位符 2">
            <a:extLst>
              <a:ext uri="{FF2B5EF4-FFF2-40B4-BE49-F238E27FC236}">
                <a16:creationId xmlns:a16="http://schemas.microsoft.com/office/drawing/2014/main" id="{9D9E1421-3D29-A308-D339-09C575FB3306}"/>
              </a:ext>
            </a:extLst>
          </p:cNvPr>
          <p:cNvSpPr txBox="1">
            <a:spLocks/>
          </p:cNvSpPr>
          <p:nvPr/>
        </p:nvSpPr>
        <p:spPr>
          <a:xfrm>
            <a:off x="469900" y="1674812"/>
            <a:ext cx="11167918" cy="25646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滔滔黄河向东南倾泻，一股沿</a:t>
            </a:r>
            <a:r>
              <a:rPr lang="zh-CN" altLang="en-US" dirty="0">
                <a:hlinkClick r:id="rId9"/>
              </a:rPr>
              <a:t>贾鲁河</a:t>
            </a:r>
            <a:r>
              <a:rPr lang="zh-CN" altLang="en-US" dirty="0"/>
              <a:t>，经中牟、</a:t>
            </a:r>
            <a:r>
              <a:rPr lang="zh-CN" altLang="en-US" dirty="0">
                <a:hlinkClick r:id="rId10"/>
              </a:rPr>
              <a:t>尉氏</a:t>
            </a:r>
            <a:r>
              <a:rPr lang="zh-CN" altLang="en-US" dirty="0"/>
              <a:t>、开封、</a:t>
            </a:r>
            <a:r>
              <a:rPr lang="zh-CN" altLang="en-US" dirty="0">
                <a:hlinkClick r:id="rId11"/>
              </a:rPr>
              <a:t>扶沟</a:t>
            </a:r>
            <a:r>
              <a:rPr lang="zh-CN" altLang="en-US" dirty="0"/>
              <a:t>、</a:t>
            </a:r>
            <a:r>
              <a:rPr lang="zh-CN" altLang="en-US" dirty="0">
                <a:hlinkClick r:id="rId12"/>
              </a:rPr>
              <a:t>西华</a:t>
            </a:r>
            <a:r>
              <a:rPr lang="zh-CN" altLang="en-US" dirty="0"/>
              <a:t>、淮阳、</a:t>
            </a:r>
            <a:r>
              <a:rPr lang="zh-CN" altLang="en-US" dirty="0">
                <a:hlinkClick r:id="rId13"/>
              </a:rPr>
              <a:t>周口</a:t>
            </a:r>
            <a:r>
              <a:rPr lang="zh-CN" altLang="en-US" dirty="0"/>
              <a:t>入</a:t>
            </a:r>
            <a:r>
              <a:rPr lang="zh-CN" altLang="en-US" dirty="0">
                <a:hlinkClick r:id="rId14"/>
              </a:rPr>
              <a:t>颍河</a:t>
            </a:r>
            <a:r>
              <a:rPr lang="zh-CN" altLang="en-US" dirty="0"/>
              <a:t>至安徽</a:t>
            </a:r>
            <a:r>
              <a:rPr lang="zh-CN" altLang="en-US" dirty="0">
                <a:hlinkClick r:id="rId15"/>
              </a:rPr>
              <a:t>阜阳</a:t>
            </a:r>
            <a:r>
              <a:rPr lang="zh-CN" altLang="en-US" dirty="0"/>
              <a:t>，由</a:t>
            </a:r>
            <a:r>
              <a:rPr lang="zh-CN" altLang="en-US" dirty="0">
                <a:hlinkClick r:id="rId16"/>
              </a:rPr>
              <a:t>正阳关</a:t>
            </a:r>
            <a:r>
              <a:rPr lang="zh-CN" altLang="en-US" dirty="0"/>
              <a:t>入</a:t>
            </a:r>
            <a:r>
              <a:rPr lang="zh-CN" altLang="en-US" dirty="0">
                <a:hlinkClick r:id="rId17"/>
              </a:rPr>
              <a:t>淮河</a:t>
            </a:r>
            <a:r>
              <a:rPr lang="zh-CN" altLang="en-US" dirty="0"/>
              <a:t>，一股自中牟顺</a:t>
            </a:r>
            <a:r>
              <a:rPr lang="zh-CN" altLang="en-US" dirty="0">
                <a:hlinkClick r:id="rId18"/>
              </a:rPr>
              <a:t>涡河</a:t>
            </a:r>
            <a:r>
              <a:rPr lang="zh-CN" altLang="en-US" dirty="0"/>
              <a:t>过</a:t>
            </a:r>
            <a:r>
              <a:rPr lang="zh-CN" altLang="en-US" dirty="0">
                <a:hlinkClick r:id="rId19"/>
              </a:rPr>
              <a:t>通许</a:t>
            </a:r>
            <a:r>
              <a:rPr lang="zh-CN" altLang="en-US" dirty="0"/>
              <a:t>、</a:t>
            </a:r>
            <a:r>
              <a:rPr lang="zh-CN" altLang="en-US" dirty="0">
                <a:hlinkClick r:id="rId20"/>
              </a:rPr>
              <a:t>太康</a:t>
            </a:r>
            <a:r>
              <a:rPr lang="zh-CN" altLang="en-US" dirty="0"/>
              <a:t>至安徽</a:t>
            </a:r>
            <a:r>
              <a:rPr lang="zh-CN" altLang="en-US" dirty="0">
                <a:hlinkClick r:id="rId21"/>
              </a:rPr>
              <a:t>亳州</a:t>
            </a:r>
            <a:r>
              <a:rPr lang="zh-CN" altLang="en-US" dirty="0"/>
              <a:t>，由</a:t>
            </a:r>
            <a:r>
              <a:rPr lang="zh-CN" altLang="en-US" dirty="0">
                <a:hlinkClick r:id="rId22"/>
              </a:rPr>
              <a:t>怀远</a:t>
            </a:r>
            <a:r>
              <a:rPr lang="zh-CN" altLang="en-US" dirty="0"/>
              <a:t>入淮河。</a:t>
            </a:r>
            <a:r>
              <a:rPr lang="zh-CN" altLang="en-US" dirty="0">
                <a:hlinkClick r:id="rId23"/>
              </a:rPr>
              <a:t>河南</a:t>
            </a:r>
            <a:r>
              <a:rPr lang="zh-CN" altLang="en-US" dirty="0"/>
              <a:t>、安徽、江苏三省</a:t>
            </a:r>
            <a:r>
              <a:rPr lang="en-US" altLang="zh-CN" dirty="0"/>
              <a:t>44</a:t>
            </a:r>
            <a:r>
              <a:rPr lang="zh-CN" altLang="en-US" dirty="0"/>
              <a:t>个县市遍地洪水，</a:t>
            </a:r>
            <a:r>
              <a:rPr lang="en-US" altLang="zh-CN" dirty="0"/>
              <a:t>1250</a:t>
            </a:r>
            <a:r>
              <a:rPr lang="zh-CN" altLang="en-US" dirty="0"/>
              <a:t>万人受灾，</a:t>
            </a:r>
            <a:r>
              <a:rPr lang="en-US" altLang="zh-CN" dirty="0"/>
              <a:t>89</a:t>
            </a:r>
            <a:r>
              <a:rPr lang="zh-CN" altLang="en-US" dirty="0"/>
              <a:t>万人死于非命。其中河南省受害最为严重，</a:t>
            </a:r>
            <a:r>
              <a:rPr lang="en-US" altLang="zh-CN" dirty="0"/>
              <a:t>21</a:t>
            </a:r>
            <a:r>
              <a:rPr lang="zh-CN" altLang="en-US" dirty="0"/>
              <a:t>个县市、</a:t>
            </a:r>
            <a:r>
              <a:rPr lang="en-US" altLang="zh-CN" dirty="0"/>
              <a:t>900</a:t>
            </a:r>
            <a:r>
              <a:rPr lang="zh-CN" altLang="en-US" dirty="0"/>
              <a:t>多万亩耕地被淹，</a:t>
            </a:r>
            <a:r>
              <a:rPr lang="en-US" altLang="zh-CN" dirty="0"/>
              <a:t>47</a:t>
            </a:r>
            <a:r>
              <a:rPr lang="zh-CN" altLang="en-US" dirty="0"/>
              <a:t>万人死亡。</a:t>
            </a:r>
            <a:r>
              <a:rPr lang="en-US" altLang="zh-CN" dirty="0"/>
              <a:t>1947</a:t>
            </a:r>
            <a:r>
              <a:rPr lang="zh-CN" altLang="en-US" dirty="0"/>
              <a:t>年黄河回归故道时，中牟、尉氏、通许、扶沟、西华、</a:t>
            </a:r>
            <a:r>
              <a:rPr lang="zh-CN" altLang="en-US" dirty="0">
                <a:hlinkClick r:id="rId24"/>
              </a:rPr>
              <a:t>商水</a:t>
            </a:r>
            <a:r>
              <a:rPr lang="en-US" altLang="zh-CN" dirty="0"/>
              <a:t>6</a:t>
            </a:r>
            <a:r>
              <a:rPr lang="zh-CN" altLang="en-US" dirty="0"/>
              <a:t>县的</a:t>
            </a:r>
            <a:r>
              <a:rPr lang="zh-CN" altLang="en-US" dirty="0">
                <a:hlinkClick r:id="rId25"/>
              </a:rPr>
              <a:t>人口总数</a:t>
            </a:r>
            <a:r>
              <a:rPr lang="zh-CN" altLang="en-US" dirty="0"/>
              <a:t>只有受灾前的</a:t>
            </a:r>
            <a:r>
              <a:rPr lang="en-US" altLang="zh-CN" dirty="0"/>
              <a:t>38%</a:t>
            </a:r>
            <a:r>
              <a:rPr lang="zh-CN" altLang="en-US" dirty="0"/>
              <a:t>。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193845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DD9EE-E073-156C-99BC-9255A3029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CC5EA604-9247-E298-868D-1A69F4662FA6}"/>
              </a:ext>
            </a:extLst>
          </p:cNvPr>
          <p:cNvSpPr/>
          <p:nvPr/>
        </p:nvSpPr>
        <p:spPr>
          <a:xfrm>
            <a:off x="184149" y="1321594"/>
            <a:ext cx="11823700" cy="53594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197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61A0253-72C4-11A7-B3F2-6BE20B9A10B4}"/>
              </a:ext>
            </a:extLst>
          </p:cNvPr>
          <p:cNvSpPr/>
          <p:nvPr/>
        </p:nvSpPr>
        <p:spPr>
          <a:xfrm>
            <a:off x="-72572" y="-110671"/>
            <a:ext cx="12337143" cy="1325563"/>
          </a:xfrm>
          <a:prstGeom prst="rect">
            <a:avLst/>
          </a:prstGeom>
          <a:solidFill>
            <a:srgbClr val="FE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一个圆顶角，剪去另一个顶角 4">
            <a:extLst>
              <a:ext uri="{FF2B5EF4-FFF2-40B4-BE49-F238E27FC236}">
                <a16:creationId xmlns:a16="http://schemas.microsoft.com/office/drawing/2014/main" id="{D1DFAC15-E81D-7027-8EAC-3F857C12CE9D}"/>
              </a:ext>
            </a:extLst>
          </p:cNvPr>
          <p:cNvSpPr/>
          <p:nvPr/>
        </p:nvSpPr>
        <p:spPr>
          <a:xfrm>
            <a:off x="-130628" y="-110672"/>
            <a:ext cx="2496457" cy="1325563"/>
          </a:xfrm>
          <a:prstGeom prst="snipRoundRect">
            <a:avLst>
              <a:gd name="adj1" fmla="val 0"/>
              <a:gd name="adj2" fmla="val 42946"/>
            </a:avLst>
          </a:prstGeom>
          <a:solidFill>
            <a:srgbClr val="0001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7A36D0E-C58E-865A-236D-116DF7342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0671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FF"/>
                </a:solidFill>
              </a:rPr>
              <a:t>2.               </a:t>
            </a:r>
            <a:r>
              <a:rPr lang="zh-CN" altLang="en-US" dirty="0">
                <a:solidFill>
                  <a:srgbClr val="FFFFFF"/>
                </a:solidFill>
              </a:rPr>
              <a:t>转战花园口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27FA01-6285-BF2D-B484-5F55AEBA7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6555" y="-57779"/>
            <a:ext cx="2273300" cy="1590568"/>
          </a:xfrm>
        </p:spPr>
        <p:txBody>
          <a:bodyPr>
            <a:normAutofit/>
          </a:bodyPr>
          <a:lstStyle/>
          <a:p>
            <a:r>
              <a:rPr lang="zh-CN" altLang="en-US" sz="500" dirty="0"/>
              <a:t>负责花园口掘堤工程的，是以</a:t>
            </a:r>
            <a:r>
              <a:rPr lang="zh-CN" altLang="en-US" sz="500" dirty="0">
                <a:hlinkClick r:id="rId2"/>
              </a:rPr>
              <a:t>蒋在珍</a:t>
            </a:r>
            <a:r>
              <a:rPr lang="zh-CN" altLang="en-US" sz="500" dirty="0"/>
              <a:t>为师长的国民党新八师。蒋在珍把几百名身强力壮的士兵编成</a:t>
            </a:r>
            <a:r>
              <a:rPr lang="en-US" altLang="zh-CN" sz="500" dirty="0"/>
              <a:t>5</a:t>
            </a:r>
            <a:r>
              <a:rPr lang="zh-CN" altLang="en-US" sz="500" dirty="0"/>
              <a:t>个组，轮番掘堤。这</a:t>
            </a:r>
            <a:r>
              <a:rPr lang="en-US" altLang="zh-CN" sz="500" dirty="0"/>
              <a:t>5</a:t>
            </a:r>
            <a:r>
              <a:rPr lang="zh-CN" altLang="en-US" sz="500" dirty="0"/>
              <a:t>个组每组工作两个小时，用卡车的车灯照明，通宵施工。</a:t>
            </a:r>
            <a:endParaRPr lang="en-US" altLang="zh-CN" sz="500" dirty="0"/>
          </a:p>
          <a:p>
            <a:r>
              <a:rPr lang="en-US" altLang="zh-CN" sz="500" dirty="0"/>
              <a:t>1938</a:t>
            </a:r>
            <a:r>
              <a:rPr lang="zh-CN" altLang="en-US" sz="500" dirty="0"/>
              <a:t>年</a:t>
            </a:r>
            <a:r>
              <a:rPr lang="en-US" altLang="zh-CN" sz="500" dirty="0"/>
              <a:t>6</a:t>
            </a:r>
            <a:r>
              <a:rPr lang="zh-CN" altLang="en-US" sz="500" dirty="0"/>
              <a:t>月</a:t>
            </a:r>
            <a:r>
              <a:rPr lang="en-US" altLang="zh-CN" sz="500" dirty="0"/>
              <a:t>9</a:t>
            </a:r>
            <a:r>
              <a:rPr lang="zh-CN" altLang="en-US" sz="500" dirty="0"/>
              <a:t>日上午</a:t>
            </a:r>
            <a:r>
              <a:rPr lang="en-US" altLang="zh-CN" sz="500" dirty="0"/>
              <a:t>9</a:t>
            </a:r>
            <a:r>
              <a:rPr lang="zh-CN" altLang="en-US" sz="500" dirty="0"/>
              <a:t>时，掘堤工程完成，开始放水。起初水势很小，一个小时以后，经过水流的冲刷，口门扩至十几米宽。第二天，花园口附近恰逢大雨，河水暴涨，滔滔</a:t>
            </a:r>
            <a:r>
              <a:rPr lang="zh-CN" altLang="en-US" sz="500" dirty="0">
                <a:hlinkClick r:id="rId3"/>
              </a:rPr>
              <a:t>黄水</a:t>
            </a:r>
            <a:r>
              <a:rPr lang="zh-CN" altLang="en-US" sz="500" dirty="0"/>
              <a:t>从花园口奔泻而出，水到之处，尽成</a:t>
            </a:r>
            <a:r>
              <a:rPr lang="zh-CN" altLang="en-US" sz="500" b="1" dirty="0"/>
              <a:t>泽国</a:t>
            </a:r>
            <a:r>
              <a:rPr lang="zh-CN" altLang="en-US" sz="500" dirty="0"/>
              <a:t>。</a:t>
            </a:r>
            <a:endParaRPr lang="en-US" altLang="zh-CN" sz="500" dirty="0"/>
          </a:p>
          <a:p>
            <a:r>
              <a:rPr lang="zh-CN" altLang="en-US" sz="900" b="1" dirty="0"/>
              <a:t>国民党军队扒开花园口后，黄河泛滥形成的河道成了</a:t>
            </a:r>
            <a:r>
              <a:rPr lang="zh-CN" altLang="en-US" sz="900" b="1" dirty="0">
                <a:hlinkClick r:id="rId4"/>
              </a:rPr>
              <a:t>军事分界线</a:t>
            </a:r>
            <a:r>
              <a:rPr lang="zh-CN" altLang="en-US" sz="900" b="1" dirty="0"/>
              <a:t>，东面是</a:t>
            </a:r>
            <a:r>
              <a:rPr lang="zh-CN" altLang="en-US" sz="900" b="1" dirty="0">
                <a:hlinkClick r:id="rId5"/>
              </a:rPr>
              <a:t>沦陷区</a:t>
            </a:r>
            <a:r>
              <a:rPr lang="zh-CN" altLang="en-US" sz="900" b="1" dirty="0"/>
              <a:t>，西面为国民党控制区。遭受巨大灾难的是黄河下游的</a:t>
            </a:r>
            <a:r>
              <a:rPr lang="zh-CN" altLang="en-US" sz="900" b="1" dirty="0">
                <a:solidFill>
                  <a:srgbClr val="FE0000"/>
                </a:solidFill>
              </a:rPr>
              <a:t>中国老百姓</a:t>
            </a:r>
            <a:r>
              <a:rPr lang="zh-CN" altLang="en-US" sz="900" dirty="0"/>
              <a:t>。</a:t>
            </a:r>
            <a:endParaRPr lang="zh-CN" altLang="en-US" sz="5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2FE9E22-5E28-9D53-BA3D-75083F053C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8342" y="0"/>
            <a:ext cx="1529507" cy="980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DD69DF9-5F90-8BC3-840D-F7C12FC6F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9991" y="117328"/>
            <a:ext cx="1444465" cy="980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E6C9896-F5BC-2EA5-58E0-1E07841BDA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6598" y="234654"/>
            <a:ext cx="1618391" cy="980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内容占位符 2">
            <a:extLst>
              <a:ext uri="{FF2B5EF4-FFF2-40B4-BE49-F238E27FC236}">
                <a16:creationId xmlns:a16="http://schemas.microsoft.com/office/drawing/2014/main" id="{08CC4C5D-5ED1-045F-FB59-F0AF8D34C99C}"/>
              </a:ext>
            </a:extLst>
          </p:cNvPr>
          <p:cNvSpPr txBox="1">
            <a:spLocks/>
          </p:cNvSpPr>
          <p:nvPr/>
        </p:nvSpPr>
        <p:spPr>
          <a:xfrm>
            <a:off x="469900" y="1674813"/>
            <a:ext cx="1299523" cy="7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00" dirty="0"/>
              <a:t>滔滔黄河向东南倾泻，一股沿</a:t>
            </a:r>
            <a:r>
              <a:rPr lang="zh-CN" altLang="en-US" sz="400" dirty="0">
                <a:hlinkClick r:id="rId9"/>
              </a:rPr>
              <a:t>贾鲁河</a:t>
            </a:r>
            <a:r>
              <a:rPr lang="zh-CN" altLang="en-US" sz="400" dirty="0"/>
              <a:t>，经中牟、</a:t>
            </a:r>
            <a:r>
              <a:rPr lang="zh-CN" altLang="en-US" sz="400" dirty="0">
                <a:hlinkClick r:id="rId10"/>
              </a:rPr>
              <a:t>尉氏</a:t>
            </a:r>
            <a:r>
              <a:rPr lang="zh-CN" altLang="en-US" sz="400" dirty="0"/>
              <a:t>、开封、</a:t>
            </a:r>
            <a:r>
              <a:rPr lang="zh-CN" altLang="en-US" sz="400" dirty="0">
                <a:hlinkClick r:id="rId11"/>
              </a:rPr>
              <a:t>扶沟</a:t>
            </a:r>
            <a:r>
              <a:rPr lang="zh-CN" altLang="en-US" sz="400" dirty="0"/>
              <a:t>、</a:t>
            </a:r>
            <a:r>
              <a:rPr lang="zh-CN" altLang="en-US" sz="400" dirty="0">
                <a:hlinkClick r:id="rId12"/>
              </a:rPr>
              <a:t>西华</a:t>
            </a:r>
            <a:r>
              <a:rPr lang="zh-CN" altLang="en-US" sz="400" dirty="0"/>
              <a:t>、淮阳、</a:t>
            </a:r>
            <a:r>
              <a:rPr lang="zh-CN" altLang="en-US" sz="400" dirty="0">
                <a:hlinkClick r:id="rId13"/>
              </a:rPr>
              <a:t>周口</a:t>
            </a:r>
            <a:r>
              <a:rPr lang="zh-CN" altLang="en-US" sz="400" dirty="0"/>
              <a:t>入</a:t>
            </a:r>
            <a:r>
              <a:rPr lang="zh-CN" altLang="en-US" sz="400" dirty="0">
                <a:hlinkClick r:id="rId14"/>
              </a:rPr>
              <a:t>颍河</a:t>
            </a:r>
            <a:r>
              <a:rPr lang="zh-CN" altLang="en-US" sz="400" dirty="0"/>
              <a:t>至安徽</a:t>
            </a:r>
            <a:r>
              <a:rPr lang="zh-CN" altLang="en-US" sz="400" dirty="0">
                <a:hlinkClick r:id="rId15"/>
              </a:rPr>
              <a:t>阜阳</a:t>
            </a:r>
            <a:r>
              <a:rPr lang="zh-CN" altLang="en-US" sz="400" dirty="0"/>
              <a:t>，由</a:t>
            </a:r>
            <a:r>
              <a:rPr lang="zh-CN" altLang="en-US" sz="400" dirty="0">
                <a:hlinkClick r:id="rId16"/>
              </a:rPr>
              <a:t>正阳关</a:t>
            </a:r>
            <a:r>
              <a:rPr lang="zh-CN" altLang="en-US" sz="400" dirty="0"/>
              <a:t>入</a:t>
            </a:r>
            <a:r>
              <a:rPr lang="zh-CN" altLang="en-US" sz="400" dirty="0">
                <a:hlinkClick r:id="rId17"/>
              </a:rPr>
              <a:t>淮河</a:t>
            </a:r>
            <a:r>
              <a:rPr lang="zh-CN" altLang="en-US" sz="400" dirty="0"/>
              <a:t>，一股自中牟顺</a:t>
            </a:r>
            <a:r>
              <a:rPr lang="zh-CN" altLang="en-US" sz="400" dirty="0">
                <a:hlinkClick r:id="rId18"/>
              </a:rPr>
              <a:t>涡河</a:t>
            </a:r>
            <a:r>
              <a:rPr lang="zh-CN" altLang="en-US" sz="400" dirty="0"/>
              <a:t>过</a:t>
            </a:r>
            <a:r>
              <a:rPr lang="zh-CN" altLang="en-US" sz="400" dirty="0">
                <a:hlinkClick r:id="rId19"/>
              </a:rPr>
              <a:t>通许</a:t>
            </a:r>
            <a:r>
              <a:rPr lang="zh-CN" altLang="en-US" sz="400" dirty="0"/>
              <a:t>、</a:t>
            </a:r>
            <a:r>
              <a:rPr lang="zh-CN" altLang="en-US" sz="400" dirty="0">
                <a:hlinkClick r:id="rId20"/>
              </a:rPr>
              <a:t>太康</a:t>
            </a:r>
            <a:r>
              <a:rPr lang="zh-CN" altLang="en-US" sz="400" dirty="0"/>
              <a:t>至安徽</a:t>
            </a:r>
            <a:r>
              <a:rPr lang="zh-CN" altLang="en-US" sz="400" dirty="0">
                <a:hlinkClick r:id="rId21"/>
              </a:rPr>
              <a:t>亳州</a:t>
            </a:r>
            <a:r>
              <a:rPr lang="zh-CN" altLang="en-US" sz="400" dirty="0"/>
              <a:t>，由</a:t>
            </a:r>
            <a:r>
              <a:rPr lang="zh-CN" altLang="en-US" sz="400" dirty="0">
                <a:hlinkClick r:id="rId22"/>
              </a:rPr>
              <a:t>怀远</a:t>
            </a:r>
            <a:r>
              <a:rPr lang="zh-CN" altLang="en-US" sz="400" dirty="0"/>
              <a:t>入淮河。</a:t>
            </a:r>
            <a:r>
              <a:rPr lang="zh-CN" altLang="en-US" sz="400" dirty="0">
                <a:hlinkClick r:id="rId23"/>
              </a:rPr>
              <a:t>河南</a:t>
            </a:r>
            <a:r>
              <a:rPr lang="zh-CN" altLang="en-US" sz="400" dirty="0"/>
              <a:t>、安徽、江苏三省</a:t>
            </a:r>
            <a:r>
              <a:rPr lang="en-US" altLang="zh-CN" sz="400" dirty="0"/>
              <a:t>44</a:t>
            </a:r>
            <a:r>
              <a:rPr lang="zh-CN" altLang="en-US" sz="400" dirty="0"/>
              <a:t>个县市遍地洪水，</a:t>
            </a:r>
            <a:r>
              <a:rPr lang="en-US" altLang="zh-CN" sz="400" dirty="0"/>
              <a:t>1250</a:t>
            </a:r>
            <a:r>
              <a:rPr lang="zh-CN" altLang="en-US" sz="400" dirty="0"/>
              <a:t>万人受灾，</a:t>
            </a:r>
            <a:r>
              <a:rPr lang="en-US" altLang="zh-CN" sz="400" dirty="0"/>
              <a:t>89</a:t>
            </a:r>
            <a:r>
              <a:rPr lang="zh-CN" altLang="en-US" sz="400" dirty="0"/>
              <a:t>万人死于非命。其中河南省受害最为严重，</a:t>
            </a:r>
            <a:r>
              <a:rPr lang="en-US" altLang="zh-CN" sz="400" dirty="0"/>
              <a:t>21</a:t>
            </a:r>
            <a:r>
              <a:rPr lang="zh-CN" altLang="en-US" sz="400" dirty="0"/>
              <a:t>个县市、</a:t>
            </a:r>
            <a:r>
              <a:rPr lang="en-US" altLang="zh-CN" sz="400" dirty="0"/>
              <a:t>900</a:t>
            </a:r>
            <a:r>
              <a:rPr lang="zh-CN" altLang="en-US" sz="400" dirty="0"/>
              <a:t>多万亩耕地被淹，</a:t>
            </a:r>
            <a:r>
              <a:rPr lang="en-US" altLang="zh-CN" sz="400" dirty="0"/>
              <a:t>47</a:t>
            </a:r>
            <a:r>
              <a:rPr lang="zh-CN" altLang="en-US" sz="400" dirty="0"/>
              <a:t>万人死亡。</a:t>
            </a:r>
            <a:r>
              <a:rPr lang="en-US" altLang="zh-CN" sz="400" dirty="0"/>
              <a:t>1947</a:t>
            </a:r>
            <a:r>
              <a:rPr lang="zh-CN" altLang="en-US" sz="400" dirty="0"/>
              <a:t>年黄河回归故道时，中牟、尉氏、通许、扶沟、西华、</a:t>
            </a:r>
            <a:r>
              <a:rPr lang="zh-CN" altLang="en-US" sz="400" dirty="0">
                <a:hlinkClick r:id="rId24"/>
              </a:rPr>
              <a:t>商水</a:t>
            </a:r>
            <a:r>
              <a:rPr lang="en-US" altLang="zh-CN" sz="400" dirty="0"/>
              <a:t>6</a:t>
            </a:r>
            <a:r>
              <a:rPr lang="zh-CN" altLang="en-US" sz="400" dirty="0"/>
              <a:t>县的</a:t>
            </a:r>
            <a:r>
              <a:rPr lang="zh-CN" altLang="en-US" sz="400" dirty="0">
                <a:hlinkClick r:id="rId25"/>
              </a:rPr>
              <a:t>人口总数</a:t>
            </a:r>
            <a:r>
              <a:rPr lang="zh-CN" altLang="en-US" sz="400" dirty="0"/>
              <a:t>只有受灾前的</a:t>
            </a:r>
            <a:r>
              <a:rPr lang="en-US" altLang="zh-CN" sz="400" dirty="0"/>
              <a:t>38%</a:t>
            </a:r>
            <a:r>
              <a:rPr lang="zh-CN" altLang="en-US" sz="400" dirty="0"/>
              <a:t>。</a:t>
            </a:r>
            <a:endParaRPr lang="zh-CN" altLang="en-US" sz="1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ABAED7B-DCA9-C39C-ACA7-ADE96887208C}"/>
              </a:ext>
            </a:extLst>
          </p:cNvPr>
          <p:cNvSpPr txBox="1"/>
          <p:nvPr/>
        </p:nvSpPr>
        <p:spPr>
          <a:xfrm>
            <a:off x="1674396" y="1650115"/>
            <a:ext cx="716680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扒开花园口带来的灾难还不止这些。黄河夺淮汇入长江，又给淮河地区带来连年水灾。黄河把</a:t>
            </a:r>
            <a:r>
              <a:rPr lang="en-US" altLang="zh-CN" sz="2800" dirty="0"/>
              <a:t>100</a:t>
            </a:r>
            <a:r>
              <a:rPr lang="zh-CN" altLang="en-US" sz="2800" dirty="0"/>
              <a:t>亿吨的泥沙带到</a:t>
            </a:r>
            <a:r>
              <a:rPr lang="zh-CN" altLang="en-US" sz="2800" dirty="0">
                <a:hlinkClick r:id="rId26"/>
              </a:rPr>
              <a:t>淮河流域</a:t>
            </a:r>
            <a:r>
              <a:rPr lang="zh-CN" altLang="en-US" sz="2800" dirty="0"/>
              <a:t>，使淮河干流和许多支流淤塞。每到汛期，</a:t>
            </a:r>
            <a:r>
              <a:rPr lang="zh-CN" altLang="en-US" sz="2800" dirty="0">
                <a:hlinkClick r:id="rId27"/>
              </a:rPr>
              <a:t>黄河洪水</a:t>
            </a:r>
            <a:r>
              <a:rPr lang="zh-CN" altLang="en-US" sz="2800" dirty="0"/>
              <a:t>滚滚南下，</a:t>
            </a:r>
            <a:r>
              <a:rPr lang="zh-CN" altLang="en-US" sz="2800" dirty="0">
                <a:hlinkClick r:id="rId28"/>
              </a:rPr>
              <a:t>淮河洪水</a:t>
            </a:r>
            <a:r>
              <a:rPr lang="zh-CN" altLang="en-US" sz="2800" dirty="0"/>
              <a:t>漫溢横流，大片地区被水</a:t>
            </a:r>
            <a:r>
              <a:rPr lang="zh-CN" altLang="en-US" sz="4400" dirty="0"/>
              <a:t>淹没</a:t>
            </a:r>
            <a:r>
              <a:rPr lang="zh-CN" altLang="en-US" sz="2800" dirty="0"/>
              <a:t>。花园口是黄河成为</a:t>
            </a:r>
            <a:r>
              <a:rPr lang="zh-CN" altLang="en-US" sz="2800" dirty="0">
                <a:hlinkClick r:id="rId29"/>
              </a:rPr>
              <a:t>地上悬河</a:t>
            </a:r>
            <a:r>
              <a:rPr lang="zh-CN" altLang="en-US" sz="2800" dirty="0"/>
              <a:t>的起点，所以黄河的危险正是从花园口开始的。花园口的流量和水位就是黄河下游的防汛标准。</a:t>
            </a:r>
          </a:p>
        </p:txBody>
      </p:sp>
    </p:spTree>
    <p:extLst>
      <p:ext uri="{BB962C8B-B14F-4D97-AF65-F5344CB8AC3E}">
        <p14:creationId xmlns:p14="http://schemas.microsoft.com/office/powerpoint/2010/main" val="6329319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3E161-9CBC-8D47-0B93-68A844E12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C9CFACF1-A2F3-98CA-2D78-2856D79116F5}"/>
              </a:ext>
            </a:extLst>
          </p:cNvPr>
          <p:cNvSpPr/>
          <p:nvPr/>
        </p:nvSpPr>
        <p:spPr>
          <a:xfrm>
            <a:off x="184149" y="1321594"/>
            <a:ext cx="11823700" cy="53594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197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6A3CC53-E687-CBFB-84A6-6CD7A11ADCE4}"/>
              </a:ext>
            </a:extLst>
          </p:cNvPr>
          <p:cNvSpPr/>
          <p:nvPr/>
        </p:nvSpPr>
        <p:spPr>
          <a:xfrm>
            <a:off x="-72572" y="-110671"/>
            <a:ext cx="12337143" cy="1325563"/>
          </a:xfrm>
          <a:prstGeom prst="rect">
            <a:avLst/>
          </a:prstGeom>
          <a:solidFill>
            <a:srgbClr val="FE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一个圆顶角，剪去另一个顶角 4">
            <a:extLst>
              <a:ext uri="{FF2B5EF4-FFF2-40B4-BE49-F238E27FC236}">
                <a16:creationId xmlns:a16="http://schemas.microsoft.com/office/drawing/2014/main" id="{73CBAD48-5A67-C74D-8813-770FBDC6357C}"/>
              </a:ext>
            </a:extLst>
          </p:cNvPr>
          <p:cNvSpPr/>
          <p:nvPr/>
        </p:nvSpPr>
        <p:spPr>
          <a:xfrm>
            <a:off x="-130628" y="-110672"/>
            <a:ext cx="2496457" cy="1325563"/>
          </a:xfrm>
          <a:prstGeom prst="snipRoundRect">
            <a:avLst>
              <a:gd name="adj1" fmla="val 0"/>
              <a:gd name="adj2" fmla="val 42946"/>
            </a:avLst>
          </a:prstGeom>
          <a:solidFill>
            <a:srgbClr val="0001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AD47391-31C3-C0A2-597E-249038AE5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0671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FF"/>
                </a:solidFill>
              </a:rPr>
              <a:t>2.               </a:t>
            </a:r>
            <a:r>
              <a:rPr lang="zh-CN" altLang="en-US" dirty="0">
                <a:solidFill>
                  <a:srgbClr val="FFFFFF"/>
                </a:solidFill>
              </a:rPr>
              <a:t>转战花园口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6F2CDF-66DB-3806-29BC-7C60491FC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6555" y="-57779"/>
            <a:ext cx="2273300" cy="1590568"/>
          </a:xfrm>
        </p:spPr>
        <p:txBody>
          <a:bodyPr>
            <a:normAutofit/>
          </a:bodyPr>
          <a:lstStyle/>
          <a:p>
            <a:r>
              <a:rPr lang="zh-CN" altLang="en-US" sz="500" dirty="0"/>
              <a:t>负责花园口掘堤工程的，是以</a:t>
            </a:r>
            <a:r>
              <a:rPr lang="zh-CN" altLang="en-US" sz="500" dirty="0">
                <a:hlinkClick r:id="rId2"/>
              </a:rPr>
              <a:t>蒋在珍</a:t>
            </a:r>
            <a:r>
              <a:rPr lang="zh-CN" altLang="en-US" sz="500" dirty="0"/>
              <a:t>为师长的国民党新八师。蒋在珍把几百名身强力壮的士兵编成</a:t>
            </a:r>
            <a:r>
              <a:rPr lang="en-US" altLang="zh-CN" sz="500" dirty="0"/>
              <a:t>5</a:t>
            </a:r>
            <a:r>
              <a:rPr lang="zh-CN" altLang="en-US" sz="500" dirty="0"/>
              <a:t>个组，轮番掘堤。这</a:t>
            </a:r>
            <a:r>
              <a:rPr lang="en-US" altLang="zh-CN" sz="500" dirty="0"/>
              <a:t>5</a:t>
            </a:r>
            <a:r>
              <a:rPr lang="zh-CN" altLang="en-US" sz="500" dirty="0"/>
              <a:t>个组每组工作两个小时，用卡车的车灯照明，通宵施工。</a:t>
            </a:r>
            <a:endParaRPr lang="en-US" altLang="zh-CN" sz="500" dirty="0"/>
          </a:p>
          <a:p>
            <a:r>
              <a:rPr lang="en-US" altLang="zh-CN" sz="500" dirty="0"/>
              <a:t>1938</a:t>
            </a:r>
            <a:r>
              <a:rPr lang="zh-CN" altLang="en-US" sz="500" dirty="0"/>
              <a:t>年</a:t>
            </a:r>
            <a:r>
              <a:rPr lang="en-US" altLang="zh-CN" sz="500" dirty="0"/>
              <a:t>6</a:t>
            </a:r>
            <a:r>
              <a:rPr lang="zh-CN" altLang="en-US" sz="500" dirty="0"/>
              <a:t>月</a:t>
            </a:r>
            <a:r>
              <a:rPr lang="en-US" altLang="zh-CN" sz="500" dirty="0"/>
              <a:t>9</a:t>
            </a:r>
            <a:r>
              <a:rPr lang="zh-CN" altLang="en-US" sz="500" dirty="0"/>
              <a:t>日上午</a:t>
            </a:r>
            <a:r>
              <a:rPr lang="en-US" altLang="zh-CN" sz="500" dirty="0"/>
              <a:t>9</a:t>
            </a:r>
            <a:r>
              <a:rPr lang="zh-CN" altLang="en-US" sz="500" dirty="0"/>
              <a:t>时，掘堤工程完成，开始放水。起初水势很小，一个小时以后，经过水流的冲刷，口门扩至十几米宽。第二天，花园口附近恰逢大雨，河水暴涨，滔滔</a:t>
            </a:r>
            <a:r>
              <a:rPr lang="zh-CN" altLang="en-US" sz="500" dirty="0">
                <a:hlinkClick r:id="rId3"/>
              </a:rPr>
              <a:t>黄水</a:t>
            </a:r>
            <a:r>
              <a:rPr lang="zh-CN" altLang="en-US" sz="500" dirty="0"/>
              <a:t>从花园口奔泻而出，水到之处，尽成</a:t>
            </a:r>
            <a:r>
              <a:rPr lang="zh-CN" altLang="en-US" sz="500" b="1" dirty="0"/>
              <a:t>泽国</a:t>
            </a:r>
            <a:r>
              <a:rPr lang="zh-CN" altLang="en-US" sz="500" dirty="0"/>
              <a:t>。</a:t>
            </a:r>
            <a:endParaRPr lang="en-US" altLang="zh-CN" sz="500" dirty="0"/>
          </a:p>
          <a:p>
            <a:r>
              <a:rPr lang="zh-CN" altLang="en-US" sz="900" b="1" dirty="0"/>
              <a:t>国民党军队扒开花园口后，黄河泛滥形成的河道成了</a:t>
            </a:r>
            <a:r>
              <a:rPr lang="zh-CN" altLang="en-US" sz="900" b="1" dirty="0">
                <a:hlinkClick r:id="rId4"/>
              </a:rPr>
              <a:t>军事分界线</a:t>
            </a:r>
            <a:r>
              <a:rPr lang="zh-CN" altLang="en-US" sz="900" b="1" dirty="0"/>
              <a:t>，东面是</a:t>
            </a:r>
            <a:r>
              <a:rPr lang="zh-CN" altLang="en-US" sz="900" b="1" dirty="0">
                <a:hlinkClick r:id="rId5"/>
              </a:rPr>
              <a:t>沦陷区</a:t>
            </a:r>
            <a:r>
              <a:rPr lang="zh-CN" altLang="en-US" sz="900" b="1" dirty="0"/>
              <a:t>，西面为国民党控制区。遭受巨大灾难的是黄河下游的</a:t>
            </a:r>
            <a:r>
              <a:rPr lang="zh-CN" altLang="en-US" sz="900" b="1" dirty="0">
                <a:solidFill>
                  <a:srgbClr val="FE0000"/>
                </a:solidFill>
              </a:rPr>
              <a:t>中国老百姓</a:t>
            </a:r>
            <a:r>
              <a:rPr lang="zh-CN" altLang="en-US" sz="900" dirty="0"/>
              <a:t>。</a:t>
            </a:r>
            <a:endParaRPr lang="zh-CN" altLang="en-US" sz="5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B224897-D8F8-C82F-10A3-B32678CEEC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8342" y="0"/>
            <a:ext cx="1529507" cy="980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54F88A1-3119-8093-6E9C-9D747E2B23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9991" y="117328"/>
            <a:ext cx="1444465" cy="980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CDA53C4-0041-25B4-6AE9-F62DBC8014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6598" y="234654"/>
            <a:ext cx="1618391" cy="980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内容占位符 2">
            <a:extLst>
              <a:ext uri="{FF2B5EF4-FFF2-40B4-BE49-F238E27FC236}">
                <a16:creationId xmlns:a16="http://schemas.microsoft.com/office/drawing/2014/main" id="{091B5B8D-0142-524C-0943-C8EE2AFD6EC2}"/>
              </a:ext>
            </a:extLst>
          </p:cNvPr>
          <p:cNvSpPr txBox="1">
            <a:spLocks/>
          </p:cNvSpPr>
          <p:nvPr/>
        </p:nvSpPr>
        <p:spPr>
          <a:xfrm>
            <a:off x="469900" y="1674813"/>
            <a:ext cx="1299523" cy="7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00" dirty="0"/>
              <a:t>滔滔黄河向东南倾泻，一股沿</a:t>
            </a:r>
            <a:r>
              <a:rPr lang="zh-CN" altLang="en-US" sz="400" dirty="0">
                <a:hlinkClick r:id="rId9"/>
              </a:rPr>
              <a:t>贾鲁河</a:t>
            </a:r>
            <a:r>
              <a:rPr lang="zh-CN" altLang="en-US" sz="400" dirty="0"/>
              <a:t>，经中牟、</a:t>
            </a:r>
            <a:r>
              <a:rPr lang="zh-CN" altLang="en-US" sz="400" dirty="0">
                <a:hlinkClick r:id="rId10"/>
              </a:rPr>
              <a:t>尉氏</a:t>
            </a:r>
            <a:r>
              <a:rPr lang="zh-CN" altLang="en-US" sz="400" dirty="0"/>
              <a:t>、开封、</a:t>
            </a:r>
            <a:r>
              <a:rPr lang="zh-CN" altLang="en-US" sz="400" dirty="0">
                <a:hlinkClick r:id="rId11"/>
              </a:rPr>
              <a:t>扶沟</a:t>
            </a:r>
            <a:r>
              <a:rPr lang="zh-CN" altLang="en-US" sz="400" dirty="0"/>
              <a:t>、</a:t>
            </a:r>
            <a:r>
              <a:rPr lang="zh-CN" altLang="en-US" sz="400" dirty="0">
                <a:hlinkClick r:id="rId12"/>
              </a:rPr>
              <a:t>西华</a:t>
            </a:r>
            <a:r>
              <a:rPr lang="zh-CN" altLang="en-US" sz="400" dirty="0"/>
              <a:t>、淮阳、</a:t>
            </a:r>
            <a:r>
              <a:rPr lang="zh-CN" altLang="en-US" sz="400" dirty="0">
                <a:hlinkClick r:id="rId13"/>
              </a:rPr>
              <a:t>周口</a:t>
            </a:r>
            <a:r>
              <a:rPr lang="zh-CN" altLang="en-US" sz="400" dirty="0"/>
              <a:t>入</a:t>
            </a:r>
            <a:r>
              <a:rPr lang="zh-CN" altLang="en-US" sz="400" dirty="0">
                <a:hlinkClick r:id="rId14"/>
              </a:rPr>
              <a:t>颍河</a:t>
            </a:r>
            <a:r>
              <a:rPr lang="zh-CN" altLang="en-US" sz="400" dirty="0"/>
              <a:t>至安徽</a:t>
            </a:r>
            <a:r>
              <a:rPr lang="zh-CN" altLang="en-US" sz="400" dirty="0">
                <a:hlinkClick r:id="rId15"/>
              </a:rPr>
              <a:t>阜阳</a:t>
            </a:r>
            <a:r>
              <a:rPr lang="zh-CN" altLang="en-US" sz="400" dirty="0"/>
              <a:t>，由</a:t>
            </a:r>
            <a:r>
              <a:rPr lang="zh-CN" altLang="en-US" sz="400" dirty="0">
                <a:hlinkClick r:id="rId16"/>
              </a:rPr>
              <a:t>正阳关</a:t>
            </a:r>
            <a:r>
              <a:rPr lang="zh-CN" altLang="en-US" sz="400" dirty="0"/>
              <a:t>入</a:t>
            </a:r>
            <a:r>
              <a:rPr lang="zh-CN" altLang="en-US" sz="400" dirty="0">
                <a:hlinkClick r:id="rId17"/>
              </a:rPr>
              <a:t>淮河</a:t>
            </a:r>
            <a:r>
              <a:rPr lang="zh-CN" altLang="en-US" sz="400" dirty="0"/>
              <a:t>，一股自中牟顺</a:t>
            </a:r>
            <a:r>
              <a:rPr lang="zh-CN" altLang="en-US" sz="400" dirty="0">
                <a:hlinkClick r:id="rId18"/>
              </a:rPr>
              <a:t>涡河</a:t>
            </a:r>
            <a:r>
              <a:rPr lang="zh-CN" altLang="en-US" sz="400" dirty="0"/>
              <a:t>过</a:t>
            </a:r>
            <a:r>
              <a:rPr lang="zh-CN" altLang="en-US" sz="400" dirty="0">
                <a:hlinkClick r:id="rId19"/>
              </a:rPr>
              <a:t>通许</a:t>
            </a:r>
            <a:r>
              <a:rPr lang="zh-CN" altLang="en-US" sz="400" dirty="0"/>
              <a:t>、</a:t>
            </a:r>
            <a:r>
              <a:rPr lang="zh-CN" altLang="en-US" sz="400" dirty="0">
                <a:hlinkClick r:id="rId20"/>
              </a:rPr>
              <a:t>太康</a:t>
            </a:r>
            <a:r>
              <a:rPr lang="zh-CN" altLang="en-US" sz="400" dirty="0"/>
              <a:t>至安徽</a:t>
            </a:r>
            <a:r>
              <a:rPr lang="zh-CN" altLang="en-US" sz="400" dirty="0">
                <a:hlinkClick r:id="rId21"/>
              </a:rPr>
              <a:t>亳州</a:t>
            </a:r>
            <a:r>
              <a:rPr lang="zh-CN" altLang="en-US" sz="400" dirty="0"/>
              <a:t>，由</a:t>
            </a:r>
            <a:r>
              <a:rPr lang="zh-CN" altLang="en-US" sz="400" dirty="0">
                <a:hlinkClick r:id="rId22"/>
              </a:rPr>
              <a:t>怀远</a:t>
            </a:r>
            <a:r>
              <a:rPr lang="zh-CN" altLang="en-US" sz="400" dirty="0"/>
              <a:t>入淮河。</a:t>
            </a:r>
            <a:r>
              <a:rPr lang="zh-CN" altLang="en-US" sz="400" dirty="0">
                <a:hlinkClick r:id="rId23"/>
              </a:rPr>
              <a:t>河南</a:t>
            </a:r>
            <a:r>
              <a:rPr lang="zh-CN" altLang="en-US" sz="400" dirty="0"/>
              <a:t>、安徽、江苏三省</a:t>
            </a:r>
            <a:r>
              <a:rPr lang="en-US" altLang="zh-CN" sz="400" dirty="0"/>
              <a:t>44</a:t>
            </a:r>
            <a:r>
              <a:rPr lang="zh-CN" altLang="en-US" sz="400" dirty="0"/>
              <a:t>个县市遍地洪水，</a:t>
            </a:r>
            <a:r>
              <a:rPr lang="en-US" altLang="zh-CN" sz="400" dirty="0"/>
              <a:t>1250</a:t>
            </a:r>
            <a:r>
              <a:rPr lang="zh-CN" altLang="en-US" sz="400" dirty="0"/>
              <a:t>万人受灾，</a:t>
            </a:r>
            <a:r>
              <a:rPr lang="en-US" altLang="zh-CN" sz="400" dirty="0"/>
              <a:t>89</a:t>
            </a:r>
            <a:r>
              <a:rPr lang="zh-CN" altLang="en-US" sz="400" dirty="0"/>
              <a:t>万人死于非命。其中河南省受害最为严重，</a:t>
            </a:r>
            <a:r>
              <a:rPr lang="en-US" altLang="zh-CN" sz="400" dirty="0"/>
              <a:t>21</a:t>
            </a:r>
            <a:r>
              <a:rPr lang="zh-CN" altLang="en-US" sz="400" dirty="0"/>
              <a:t>个县市、</a:t>
            </a:r>
            <a:r>
              <a:rPr lang="en-US" altLang="zh-CN" sz="400" dirty="0"/>
              <a:t>900</a:t>
            </a:r>
            <a:r>
              <a:rPr lang="zh-CN" altLang="en-US" sz="400" dirty="0"/>
              <a:t>多万亩耕地被淹，</a:t>
            </a:r>
            <a:r>
              <a:rPr lang="en-US" altLang="zh-CN" sz="400" dirty="0"/>
              <a:t>47</a:t>
            </a:r>
            <a:r>
              <a:rPr lang="zh-CN" altLang="en-US" sz="400" dirty="0"/>
              <a:t>万人死亡。</a:t>
            </a:r>
            <a:r>
              <a:rPr lang="en-US" altLang="zh-CN" sz="400" dirty="0"/>
              <a:t>1947</a:t>
            </a:r>
            <a:r>
              <a:rPr lang="zh-CN" altLang="en-US" sz="400" dirty="0"/>
              <a:t>年黄河回归故道时，中牟、尉氏、通许、扶沟、西华、</a:t>
            </a:r>
            <a:r>
              <a:rPr lang="zh-CN" altLang="en-US" sz="400" dirty="0">
                <a:hlinkClick r:id="rId24"/>
              </a:rPr>
              <a:t>商水</a:t>
            </a:r>
            <a:r>
              <a:rPr lang="en-US" altLang="zh-CN" sz="400" dirty="0"/>
              <a:t>6</a:t>
            </a:r>
            <a:r>
              <a:rPr lang="zh-CN" altLang="en-US" sz="400" dirty="0"/>
              <a:t>县的</a:t>
            </a:r>
            <a:r>
              <a:rPr lang="zh-CN" altLang="en-US" sz="400" dirty="0">
                <a:hlinkClick r:id="rId25"/>
              </a:rPr>
              <a:t>人口总数</a:t>
            </a:r>
            <a:r>
              <a:rPr lang="zh-CN" altLang="en-US" sz="400" dirty="0"/>
              <a:t>只有受灾前的</a:t>
            </a:r>
            <a:r>
              <a:rPr lang="en-US" altLang="zh-CN" sz="400" dirty="0"/>
              <a:t>38%</a:t>
            </a:r>
            <a:r>
              <a:rPr lang="zh-CN" altLang="en-US" sz="400" dirty="0"/>
              <a:t>。</a:t>
            </a:r>
            <a:endParaRPr lang="zh-CN" altLang="en-US" sz="1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9FA398-3230-8351-27DD-50A5342E354D}"/>
              </a:ext>
            </a:extLst>
          </p:cNvPr>
          <p:cNvSpPr txBox="1"/>
          <p:nvPr/>
        </p:nvSpPr>
        <p:spPr>
          <a:xfrm>
            <a:off x="1615044" y="1674813"/>
            <a:ext cx="168629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" dirty="0"/>
              <a:t>扒开花园口带来的灾难还不止这些。黄河夺淮汇入长江，又给淮河地区带来连年水灾。黄河把</a:t>
            </a:r>
            <a:r>
              <a:rPr lang="en-US" altLang="zh-CN" sz="500" dirty="0"/>
              <a:t>100</a:t>
            </a:r>
            <a:r>
              <a:rPr lang="zh-CN" altLang="en-US" sz="500" dirty="0"/>
              <a:t>亿吨的泥沙带到</a:t>
            </a:r>
            <a:r>
              <a:rPr lang="zh-CN" altLang="en-US" sz="500" dirty="0">
                <a:hlinkClick r:id="rId26"/>
              </a:rPr>
              <a:t>淮河流域</a:t>
            </a:r>
            <a:r>
              <a:rPr lang="zh-CN" altLang="en-US" sz="500" dirty="0"/>
              <a:t>，使淮河干流和许多支流淤塞。每到汛期，</a:t>
            </a:r>
            <a:r>
              <a:rPr lang="zh-CN" altLang="en-US" sz="500" dirty="0">
                <a:hlinkClick r:id="rId27"/>
              </a:rPr>
              <a:t>黄河洪水</a:t>
            </a:r>
            <a:r>
              <a:rPr lang="zh-CN" altLang="en-US" sz="500" dirty="0"/>
              <a:t>滚滚南下，</a:t>
            </a:r>
            <a:r>
              <a:rPr lang="zh-CN" altLang="en-US" sz="500" dirty="0">
                <a:hlinkClick r:id="rId28"/>
              </a:rPr>
              <a:t>淮河洪水</a:t>
            </a:r>
            <a:r>
              <a:rPr lang="zh-CN" altLang="en-US" sz="500" dirty="0"/>
              <a:t>漫溢横流，大片地区被水</a:t>
            </a:r>
            <a:r>
              <a:rPr lang="zh-CN" altLang="en-US" sz="900" dirty="0"/>
              <a:t>淹没</a:t>
            </a:r>
            <a:r>
              <a:rPr lang="zh-CN" altLang="en-US" sz="500" dirty="0"/>
              <a:t>。花园口是黄河成为</a:t>
            </a:r>
            <a:r>
              <a:rPr lang="zh-CN" altLang="en-US" sz="500" dirty="0">
                <a:hlinkClick r:id="rId29"/>
              </a:rPr>
              <a:t>地上悬河</a:t>
            </a:r>
            <a:r>
              <a:rPr lang="zh-CN" altLang="en-US" sz="500" dirty="0"/>
              <a:t>的起点，所以黄河的危险正是从花园口开始的。花园口的流量和水位就是黄河下游的防汛标准。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1357B0-B285-6A95-930B-0AB984C77A9E}"/>
              </a:ext>
            </a:extLst>
          </p:cNvPr>
          <p:cNvSpPr txBox="1"/>
          <p:nvPr/>
        </p:nvSpPr>
        <p:spPr>
          <a:xfrm>
            <a:off x="3143291" y="1477694"/>
            <a:ext cx="74906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如今的花园口镇是由过去的花园口公社演变而来的，该镇东西长</a:t>
            </a:r>
            <a:r>
              <a:rPr lang="en-US" altLang="zh-CN" sz="2800" dirty="0"/>
              <a:t>30</a:t>
            </a:r>
            <a:r>
              <a:rPr lang="zh-CN" altLang="en-US" sz="2800" dirty="0"/>
              <a:t>多公里，南北宽</a:t>
            </a:r>
            <a:r>
              <a:rPr lang="en-US" altLang="zh-CN" sz="2800" dirty="0"/>
              <a:t>2</a:t>
            </a:r>
            <a:r>
              <a:rPr lang="zh-CN" altLang="en-US" sz="2800" dirty="0"/>
              <a:t>．</a:t>
            </a:r>
            <a:r>
              <a:rPr lang="en-US" altLang="zh-CN" sz="2800" dirty="0"/>
              <a:t>5</a:t>
            </a:r>
            <a:r>
              <a:rPr lang="zh-CN" altLang="en-US" sz="2800" dirty="0"/>
              <a:t>公里左右。据介绍，扒口事件发生后，由于黄河连年泛滥，花园口镇辖区内</a:t>
            </a:r>
            <a:r>
              <a:rPr lang="en-US" altLang="zh-CN" sz="2800" dirty="0"/>
              <a:t>80%</a:t>
            </a:r>
            <a:r>
              <a:rPr lang="zh-CN" altLang="en-US" sz="2800" dirty="0"/>
              <a:t>的土地变成了沙荒、</a:t>
            </a:r>
            <a:r>
              <a:rPr lang="zh-CN" altLang="en-US" sz="2800" dirty="0">
                <a:hlinkClick r:id="rId30"/>
              </a:rPr>
              <a:t>盐碱地</a:t>
            </a:r>
            <a:r>
              <a:rPr lang="zh-CN" altLang="en-US" sz="2800" dirty="0"/>
              <a:t>和涝洼地。这种情况既影响</a:t>
            </a:r>
            <a:r>
              <a:rPr lang="zh-CN" altLang="en-US" sz="2800" dirty="0">
                <a:hlinkClick r:id="rId31"/>
              </a:rPr>
              <a:t>农业生产</a:t>
            </a:r>
            <a:r>
              <a:rPr lang="zh-CN" altLang="en-US" sz="2800" dirty="0"/>
              <a:t>，又危及堤防安全。从</a:t>
            </a:r>
            <a:r>
              <a:rPr lang="en-US" altLang="zh-CN" sz="2800" dirty="0"/>
              <a:t>1955</a:t>
            </a:r>
            <a:r>
              <a:rPr lang="zh-CN" altLang="en-US" sz="2800" dirty="0"/>
              <a:t>年开始，人民政府在这里修建了</a:t>
            </a:r>
            <a:r>
              <a:rPr lang="en-US" altLang="zh-CN" sz="2800" dirty="0"/>
              <a:t>4</a:t>
            </a:r>
            <a:r>
              <a:rPr lang="zh-CN" altLang="en-US" sz="2800" dirty="0"/>
              <a:t>座引黄闸和提灌工程，把黄河水有计划地引到沙荒、盐碱地和涝洼地上。经过多年的努力，花园口的大部分土地都被改造成了良田，利用黄河水种上了水稻。近</a:t>
            </a:r>
            <a:r>
              <a:rPr lang="en-US" altLang="zh-CN" sz="2800" dirty="0"/>
              <a:t>20</a:t>
            </a:r>
            <a:r>
              <a:rPr lang="zh-CN" altLang="en-US" sz="2800" dirty="0"/>
              <a:t>年来，花园口又发展起养鱼业。如今的花园口，是名副其实的“鱼米之乡”。</a:t>
            </a:r>
          </a:p>
        </p:txBody>
      </p:sp>
    </p:spTree>
    <p:extLst>
      <p:ext uri="{BB962C8B-B14F-4D97-AF65-F5344CB8AC3E}">
        <p14:creationId xmlns:p14="http://schemas.microsoft.com/office/powerpoint/2010/main" val="5085412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825A1-D2C4-F422-741F-0CD72D211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7AF5201F-28F9-B2F5-1F28-655A961CE54F}"/>
              </a:ext>
            </a:extLst>
          </p:cNvPr>
          <p:cNvSpPr/>
          <p:nvPr/>
        </p:nvSpPr>
        <p:spPr>
          <a:xfrm>
            <a:off x="184149" y="1321594"/>
            <a:ext cx="11823700" cy="53594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197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C7AB7AD-D7D3-75E5-0387-F2ABBE7FF0A6}"/>
              </a:ext>
            </a:extLst>
          </p:cNvPr>
          <p:cNvSpPr/>
          <p:nvPr/>
        </p:nvSpPr>
        <p:spPr>
          <a:xfrm>
            <a:off x="-72572" y="-110671"/>
            <a:ext cx="12337143" cy="1325563"/>
          </a:xfrm>
          <a:prstGeom prst="rect">
            <a:avLst/>
          </a:prstGeom>
          <a:solidFill>
            <a:srgbClr val="FE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一个圆顶角，剪去另一个顶角 4">
            <a:extLst>
              <a:ext uri="{FF2B5EF4-FFF2-40B4-BE49-F238E27FC236}">
                <a16:creationId xmlns:a16="http://schemas.microsoft.com/office/drawing/2014/main" id="{C41CD93F-5389-312E-4511-3BD32A9A6C12}"/>
              </a:ext>
            </a:extLst>
          </p:cNvPr>
          <p:cNvSpPr/>
          <p:nvPr/>
        </p:nvSpPr>
        <p:spPr>
          <a:xfrm>
            <a:off x="-130628" y="-110672"/>
            <a:ext cx="2496457" cy="1325563"/>
          </a:xfrm>
          <a:prstGeom prst="snipRoundRect">
            <a:avLst>
              <a:gd name="adj1" fmla="val 0"/>
              <a:gd name="adj2" fmla="val 42946"/>
            </a:avLst>
          </a:prstGeom>
          <a:solidFill>
            <a:srgbClr val="0001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B1D888F-66BE-1178-6AC6-BB0DFF661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0671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FF"/>
                </a:solidFill>
              </a:rPr>
              <a:t>2.               </a:t>
            </a:r>
            <a:r>
              <a:rPr lang="zh-CN" altLang="en-US" dirty="0">
                <a:solidFill>
                  <a:srgbClr val="FFFFFF"/>
                </a:solidFill>
              </a:rPr>
              <a:t>转战花园口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6E9C67-7DAC-33D9-5B5A-06ACC6D5B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6555" y="-57779"/>
            <a:ext cx="2273300" cy="1590568"/>
          </a:xfrm>
        </p:spPr>
        <p:txBody>
          <a:bodyPr>
            <a:normAutofit/>
          </a:bodyPr>
          <a:lstStyle/>
          <a:p>
            <a:r>
              <a:rPr lang="zh-CN" altLang="en-US" sz="500" dirty="0"/>
              <a:t>负责花园口掘堤工程的，是以</a:t>
            </a:r>
            <a:r>
              <a:rPr lang="zh-CN" altLang="en-US" sz="500" dirty="0">
                <a:hlinkClick r:id="rId2"/>
              </a:rPr>
              <a:t>蒋在珍</a:t>
            </a:r>
            <a:r>
              <a:rPr lang="zh-CN" altLang="en-US" sz="500" dirty="0"/>
              <a:t>为师长的国民党新八师。蒋在珍把几百名身强力壮的士兵编成</a:t>
            </a:r>
            <a:r>
              <a:rPr lang="en-US" altLang="zh-CN" sz="500" dirty="0"/>
              <a:t>5</a:t>
            </a:r>
            <a:r>
              <a:rPr lang="zh-CN" altLang="en-US" sz="500" dirty="0"/>
              <a:t>个组，轮番掘堤。这</a:t>
            </a:r>
            <a:r>
              <a:rPr lang="en-US" altLang="zh-CN" sz="500" dirty="0"/>
              <a:t>5</a:t>
            </a:r>
            <a:r>
              <a:rPr lang="zh-CN" altLang="en-US" sz="500" dirty="0"/>
              <a:t>个组每组工作两个小时，用卡车的车灯照明，通宵施工。</a:t>
            </a:r>
            <a:endParaRPr lang="en-US" altLang="zh-CN" sz="500" dirty="0"/>
          </a:p>
          <a:p>
            <a:r>
              <a:rPr lang="en-US" altLang="zh-CN" sz="500" dirty="0"/>
              <a:t>1938</a:t>
            </a:r>
            <a:r>
              <a:rPr lang="zh-CN" altLang="en-US" sz="500" dirty="0"/>
              <a:t>年</a:t>
            </a:r>
            <a:r>
              <a:rPr lang="en-US" altLang="zh-CN" sz="500" dirty="0"/>
              <a:t>6</a:t>
            </a:r>
            <a:r>
              <a:rPr lang="zh-CN" altLang="en-US" sz="500" dirty="0"/>
              <a:t>月</a:t>
            </a:r>
            <a:r>
              <a:rPr lang="en-US" altLang="zh-CN" sz="500" dirty="0"/>
              <a:t>9</a:t>
            </a:r>
            <a:r>
              <a:rPr lang="zh-CN" altLang="en-US" sz="500" dirty="0"/>
              <a:t>日上午</a:t>
            </a:r>
            <a:r>
              <a:rPr lang="en-US" altLang="zh-CN" sz="500" dirty="0"/>
              <a:t>9</a:t>
            </a:r>
            <a:r>
              <a:rPr lang="zh-CN" altLang="en-US" sz="500" dirty="0"/>
              <a:t>时，掘堤工程完成，开始放水。起初水势很小，一个小时以后，经过水流的冲刷，口门扩至十几米宽。第二天，花园口附近恰逢大雨，河水暴涨，滔滔</a:t>
            </a:r>
            <a:r>
              <a:rPr lang="zh-CN" altLang="en-US" sz="500" dirty="0">
                <a:hlinkClick r:id="rId3"/>
              </a:rPr>
              <a:t>黄水</a:t>
            </a:r>
            <a:r>
              <a:rPr lang="zh-CN" altLang="en-US" sz="500" dirty="0"/>
              <a:t>从花园口奔泻而出，水到之处，尽成</a:t>
            </a:r>
            <a:r>
              <a:rPr lang="zh-CN" altLang="en-US" sz="500" b="1" dirty="0"/>
              <a:t>泽国</a:t>
            </a:r>
            <a:r>
              <a:rPr lang="zh-CN" altLang="en-US" sz="500" dirty="0"/>
              <a:t>。</a:t>
            </a:r>
            <a:endParaRPr lang="en-US" altLang="zh-CN" sz="500" dirty="0"/>
          </a:p>
          <a:p>
            <a:r>
              <a:rPr lang="zh-CN" altLang="en-US" sz="900" b="1" dirty="0"/>
              <a:t>国民党军队扒开花园口后，黄河泛滥形成的河道成了</a:t>
            </a:r>
            <a:r>
              <a:rPr lang="zh-CN" altLang="en-US" sz="900" b="1" dirty="0">
                <a:hlinkClick r:id="rId4"/>
              </a:rPr>
              <a:t>军事分界线</a:t>
            </a:r>
            <a:r>
              <a:rPr lang="zh-CN" altLang="en-US" sz="900" b="1" dirty="0"/>
              <a:t>，东面是</a:t>
            </a:r>
            <a:r>
              <a:rPr lang="zh-CN" altLang="en-US" sz="900" b="1" dirty="0">
                <a:hlinkClick r:id="rId5"/>
              </a:rPr>
              <a:t>沦陷区</a:t>
            </a:r>
            <a:r>
              <a:rPr lang="zh-CN" altLang="en-US" sz="900" b="1" dirty="0"/>
              <a:t>，西面为国民党控制区。遭受巨大灾难的是黄河下游的</a:t>
            </a:r>
            <a:r>
              <a:rPr lang="zh-CN" altLang="en-US" sz="900" b="1" dirty="0">
                <a:solidFill>
                  <a:srgbClr val="FE0000"/>
                </a:solidFill>
              </a:rPr>
              <a:t>中国老百姓</a:t>
            </a:r>
            <a:r>
              <a:rPr lang="zh-CN" altLang="en-US" sz="900" dirty="0"/>
              <a:t>。</a:t>
            </a:r>
            <a:endParaRPr lang="zh-CN" altLang="en-US" sz="5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92CBB29-85FE-8DA9-C044-4B753C8C75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8342" y="0"/>
            <a:ext cx="1529507" cy="980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596A05C-0127-99E4-0B1B-1521A70D89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9991" y="117328"/>
            <a:ext cx="1444465" cy="980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DE82C49-1751-57B4-F9E7-6695C3EB9E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6598" y="234654"/>
            <a:ext cx="1618391" cy="980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内容占位符 2">
            <a:extLst>
              <a:ext uri="{FF2B5EF4-FFF2-40B4-BE49-F238E27FC236}">
                <a16:creationId xmlns:a16="http://schemas.microsoft.com/office/drawing/2014/main" id="{5B65DC3B-D642-D9DA-2776-1CD041598B59}"/>
              </a:ext>
            </a:extLst>
          </p:cNvPr>
          <p:cNvSpPr txBox="1">
            <a:spLocks/>
          </p:cNvSpPr>
          <p:nvPr/>
        </p:nvSpPr>
        <p:spPr>
          <a:xfrm>
            <a:off x="469900" y="1674813"/>
            <a:ext cx="1299523" cy="7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00" dirty="0"/>
              <a:t>滔滔黄河向东南倾泻，一股沿</a:t>
            </a:r>
            <a:r>
              <a:rPr lang="zh-CN" altLang="en-US" sz="400" dirty="0">
                <a:hlinkClick r:id="rId9"/>
              </a:rPr>
              <a:t>贾鲁河</a:t>
            </a:r>
            <a:r>
              <a:rPr lang="zh-CN" altLang="en-US" sz="400" dirty="0"/>
              <a:t>，经中牟、</a:t>
            </a:r>
            <a:r>
              <a:rPr lang="zh-CN" altLang="en-US" sz="400" dirty="0">
                <a:hlinkClick r:id="rId10"/>
              </a:rPr>
              <a:t>尉氏</a:t>
            </a:r>
            <a:r>
              <a:rPr lang="zh-CN" altLang="en-US" sz="400" dirty="0"/>
              <a:t>、开封、</a:t>
            </a:r>
            <a:r>
              <a:rPr lang="zh-CN" altLang="en-US" sz="400" dirty="0">
                <a:hlinkClick r:id="rId11"/>
              </a:rPr>
              <a:t>扶沟</a:t>
            </a:r>
            <a:r>
              <a:rPr lang="zh-CN" altLang="en-US" sz="400" dirty="0"/>
              <a:t>、</a:t>
            </a:r>
            <a:r>
              <a:rPr lang="zh-CN" altLang="en-US" sz="400" dirty="0">
                <a:hlinkClick r:id="rId12"/>
              </a:rPr>
              <a:t>西华</a:t>
            </a:r>
            <a:r>
              <a:rPr lang="zh-CN" altLang="en-US" sz="400" dirty="0"/>
              <a:t>、淮阳、</a:t>
            </a:r>
            <a:r>
              <a:rPr lang="zh-CN" altLang="en-US" sz="400" dirty="0">
                <a:hlinkClick r:id="rId13"/>
              </a:rPr>
              <a:t>周口</a:t>
            </a:r>
            <a:r>
              <a:rPr lang="zh-CN" altLang="en-US" sz="400" dirty="0"/>
              <a:t>入</a:t>
            </a:r>
            <a:r>
              <a:rPr lang="zh-CN" altLang="en-US" sz="400" dirty="0">
                <a:hlinkClick r:id="rId14"/>
              </a:rPr>
              <a:t>颍河</a:t>
            </a:r>
            <a:r>
              <a:rPr lang="zh-CN" altLang="en-US" sz="400" dirty="0"/>
              <a:t>至安徽</a:t>
            </a:r>
            <a:r>
              <a:rPr lang="zh-CN" altLang="en-US" sz="400" dirty="0">
                <a:hlinkClick r:id="rId15"/>
              </a:rPr>
              <a:t>阜阳</a:t>
            </a:r>
            <a:r>
              <a:rPr lang="zh-CN" altLang="en-US" sz="400" dirty="0"/>
              <a:t>，由</a:t>
            </a:r>
            <a:r>
              <a:rPr lang="zh-CN" altLang="en-US" sz="400" dirty="0">
                <a:hlinkClick r:id="rId16"/>
              </a:rPr>
              <a:t>正阳关</a:t>
            </a:r>
            <a:r>
              <a:rPr lang="zh-CN" altLang="en-US" sz="400" dirty="0"/>
              <a:t>入</a:t>
            </a:r>
            <a:r>
              <a:rPr lang="zh-CN" altLang="en-US" sz="400" dirty="0">
                <a:hlinkClick r:id="rId17"/>
              </a:rPr>
              <a:t>淮河</a:t>
            </a:r>
            <a:r>
              <a:rPr lang="zh-CN" altLang="en-US" sz="400" dirty="0"/>
              <a:t>，一股自中牟顺</a:t>
            </a:r>
            <a:r>
              <a:rPr lang="zh-CN" altLang="en-US" sz="400" dirty="0">
                <a:hlinkClick r:id="rId18"/>
              </a:rPr>
              <a:t>涡河</a:t>
            </a:r>
            <a:r>
              <a:rPr lang="zh-CN" altLang="en-US" sz="400" dirty="0"/>
              <a:t>过</a:t>
            </a:r>
            <a:r>
              <a:rPr lang="zh-CN" altLang="en-US" sz="400" dirty="0">
                <a:hlinkClick r:id="rId19"/>
              </a:rPr>
              <a:t>通许</a:t>
            </a:r>
            <a:r>
              <a:rPr lang="zh-CN" altLang="en-US" sz="400" dirty="0"/>
              <a:t>、</a:t>
            </a:r>
            <a:r>
              <a:rPr lang="zh-CN" altLang="en-US" sz="400" dirty="0">
                <a:hlinkClick r:id="rId20"/>
              </a:rPr>
              <a:t>太康</a:t>
            </a:r>
            <a:r>
              <a:rPr lang="zh-CN" altLang="en-US" sz="400" dirty="0"/>
              <a:t>至安徽</a:t>
            </a:r>
            <a:r>
              <a:rPr lang="zh-CN" altLang="en-US" sz="400" dirty="0">
                <a:hlinkClick r:id="rId21"/>
              </a:rPr>
              <a:t>亳州</a:t>
            </a:r>
            <a:r>
              <a:rPr lang="zh-CN" altLang="en-US" sz="400" dirty="0"/>
              <a:t>，由</a:t>
            </a:r>
            <a:r>
              <a:rPr lang="zh-CN" altLang="en-US" sz="400" dirty="0">
                <a:hlinkClick r:id="rId22"/>
              </a:rPr>
              <a:t>怀远</a:t>
            </a:r>
            <a:r>
              <a:rPr lang="zh-CN" altLang="en-US" sz="400" dirty="0"/>
              <a:t>入淮河。</a:t>
            </a:r>
            <a:r>
              <a:rPr lang="zh-CN" altLang="en-US" sz="400" dirty="0">
                <a:hlinkClick r:id="rId23"/>
              </a:rPr>
              <a:t>河南</a:t>
            </a:r>
            <a:r>
              <a:rPr lang="zh-CN" altLang="en-US" sz="400" dirty="0"/>
              <a:t>、安徽、江苏三省</a:t>
            </a:r>
            <a:r>
              <a:rPr lang="en-US" altLang="zh-CN" sz="400" dirty="0"/>
              <a:t>44</a:t>
            </a:r>
            <a:r>
              <a:rPr lang="zh-CN" altLang="en-US" sz="400" dirty="0"/>
              <a:t>个县市遍地洪水，</a:t>
            </a:r>
            <a:r>
              <a:rPr lang="en-US" altLang="zh-CN" sz="400" dirty="0"/>
              <a:t>1250</a:t>
            </a:r>
            <a:r>
              <a:rPr lang="zh-CN" altLang="en-US" sz="400" dirty="0"/>
              <a:t>万人受灾，</a:t>
            </a:r>
            <a:r>
              <a:rPr lang="en-US" altLang="zh-CN" sz="400" dirty="0"/>
              <a:t>89</a:t>
            </a:r>
            <a:r>
              <a:rPr lang="zh-CN" altLang="en-US" sz="400" dirty="0"/>
              <a:t>万人死于非命。其中河南省受害最为严重，</a:t>
            </a:r>
            <a:r>
              <a:rPr lang="en-US" altLang="zh-CN" sz="400" dirty="0"/>
              <a:t>21</a:t>
            </a:r>
            <a:r>
              <a:rPr lang="zh-CN" altLang="en-US" sz="400" dirty="0"/>
              <a:t>个县市、</a:t>
            </a:r>
            <a:r>
              <a:rPr lang="en-US" altLang="zh-CN" sz="400" dirty="0"/>
              <a:t>900</a:t>
            </a:r>
            <a:r>
              <a:rPr lang="zh-CN" altLang="en-US" sz="400" dirty="0"/>
              <a:t>多万亩耕地被淹，</a:t>
            </a:r>
            <a:r>
              <a:rPr lang="en-US" altLang="zh-CN" sz="400" dirty="0"/>
              <a:t>47</a:t>
            </a:r>
            <a:r>
              <a:rPr lang="zh-CN" altLang="en-US" sz="400" dirty="0"/>
              <a:t>万人死亡。</a:t>
            </a:r>
            <a:r>
              <a:rPr lang="en-US" altLang="zh-CN" sz="400" dirty="0"/>
              <a:t>1947</a:t>
            </a:r>
            <a:r>
              <a:rPr lang="zh-CN" altLang="en-US" sz="400" dirty="0"/>
              <a:t>年黄河回归故道时，中牟、尉氏、通许、扶沟、西华、</a:t>
            </a:r>
            <a:r>
              <a:rPr lang="zh-CN" altLang="en-US" sz="400" dirty="0">
                <a:hlinkClick r:id="rId24"/>
              </a:rPr>
              <a:t>商水</a:t>
            </a:r>
            <a:r>
              <a:rPr lang="en-US" altLang="zh-CN" sz="400" dirty="0"/>
              <a:t>6</a:t>
            </a:r>
            <a:r>
              <a:rPr lang="zh-CN" altLang="en-US" sz="400" dirty="0"/>
              <a:t>县的</a:t>
            </a:r>
            <a:r>
              <a:rPr lang="zh-CN" altLang="en-US" sz="400" dirty="0">
                <a:hlinkClick r:id="rId25"/>
              </a:rPr>
              <a:t>人口总数</a:t>
            </a:r>
            <a:r>
              <a:rPr lang="zh-CN" altLang="en-US" sz="400" dirty="0"/>
              <a:t>只有受灾前的</a:t>
            </a:r>
            <a:r>
              <a:rPr lang="en-US" altLang="zh-CN" sz="400" dirty="0"/>
              <a:t>38%</a:t>
            </a:r>
            <a:r>
              <a:rPr lang="zh-CN" altLang="en-US" sz="400" dirty="0"/>
              <a:t>。</a:t>
            </a:r>
            <a:endParaRPr lang="zh-CN" altLang="en-US" sz="1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38835CD-7FCB-14FD-38ED-FB29A53E4B16}"/>
              </a:ext>
            </a:extLst>
          </p:cNvPr>
          <p:cNvSpPr txBox="1"/>
          <p:nvPr/>
        </p:nvSpPr>
        <p:spPr>
          <a:xfrm>
            <a:off x="1615044" y="1674813"/>
            <a:ext cx="168629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" dirty="0"/>
              <a:t>扒开花园口带来的灾难还不止这些。黄河夺淮汇入长江，又给淮河地区带来连年水灾。黄河把</a:t>
            </a:r>
            <a:r>
              <a:rPr lang="en-US" altLang="zh-CN" sz="500" dirty="0"/>
              <a:t>100</a:t>
            </a:r>
            <a:r>
              <a:rPr lang="zh-CN" altLang="en-US" sz="500" dirty="0"/>
              <a:t>亿吨的泥沙带到</a:t>
            </a:r>
            <a:r>
              <a:rPr lang="zh-CN" altLang="en-US" sz="500" dirty="0">
                <a:hlinkClick r:id="rId26"/>
              </a:rPr>
              <a:t>淮河流域</a:t>
            </a:r>
            <a:r>
              <a:rPr lang="zh-CN" altLang="en-US" sz="500" dirty="0"/>
              <a:t>，使淮河干流和许多支流淤塞。每到汛期，</a:t>
            </a:r>
            <a:r>
              <a:rPr lang="zh-CN" altLang="en-US" sz="500" dirty="0">
                <a:hlinkClick r:id="rId27"/>
              </a:rPr>
              <a:t>黄河洪水</a:t>
            </a:r>
            <a:r>
              <a:rPr lang="zh-CN" altLang="en-US" sz="500" dirty="0"/>
              <a:t>滚滚南下，</a:t>
            </a:r>
            <a:r>
              <a:rPr lang="zh-CN" altLang="en-US" sz="500" dirty="0">
                <a:hlinkClick r:id="rId28"/>
              </a:rPr>
              <a:t>淮河洪水</a:t>
            </a:r>
            <a:r>
              <a:rPr lang="zh-CN" altLang="en-US" sz="500" dirty="0"/>
              <a:t>漫溢横流，大片地区被水</a:t>
            </a:r>
            <a:r>
              <a:rPr lang="zh-CN" altLang="en-US" sz="900" dirty="0"/>
              <a:t>淹没</a:t>
            </a:r>
            <a:r>
              <a:rPr lang="zh-CN" altLang="en-US" sz="500" dirty="0"/>
              <a:t>。花园口是黄河成为</a:t>
            </a:r>
            <a:r>
              <a:rPr lang="zh-CN" altLang="en-US" sz="500" dirty="0">
                <a:hlinkClick r:id="rId29"/>
              </a:rPr>
              <a:t>地上悬河</a:t>
            </a:r>
            <a:r>
              <a:rPr lang="zh-CN" altLang="en-US" sz="500" dirty="0"/>
              <a:t>的起点，所以黄河的危险正是从花园口开始的。花园口的流量和水位就是黄河下游的防汛标准。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3C44D7D-07CE-9989-9BCA-411BE3FFBBA4}"/>
              </a:ext>
            </a:extLst>
          </p:cNvPr>
          <p:cNvSpPr txBox="1"/>
          <p:nvPr/>
        </p:nvSpPr>
        <p:spPr>
          <a:xfrm>
            <a:off x="3107665" y="1674813"/>
            <a:ext cx="2426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dirty="0"/>
              <a:t>如今的花园口镇是由过去的花园口公社演变而来的，该镇东西长</a:t>
            </a:r>
            <a:r>
              <a:rPr lang="en-US" altLang="zh-CN" sz="600" dirty="0"/>
              <a:t>30</a:t>
            </a:r>
            <a:r>
              <a:rPr lang="zh-CN" altLang="en-US" sz="600" dirty="0"/>
              <a:t>多公里，南北宽</a:t>
            </a:r>
            <a:r>
              <a:rPr lang="en-US" altLang="zh-CN" sz="600" dirty="0"/>
              <a:t>2</a:t>
            </a:r>
            <a:r>
              <a:rPr lang="zh-CN" altLang="en-US" sz="600" dirty="0"/>
              <a:t>．</a:t>
            </a:r>
            <a:r>
              <a:rPr lang="en-US" altLang="zh-CN" sz="600" dirty="0"/>
              <a:t>5</a:t>
            </a:r>
            <a:r>
              <a:rPr lang="zh-CN" altLang="en-US" sz="600" dirty="0"/>
              <a:t>公里左右。据介绍，扒口事件发生后，由于黄河连年泛滥，花园口镇辖区内</a:t>
            </a:r>
            <a:r>
              <a:rPr lang="en-US" altLang="zh-CN" sz="600" dirty="0"/>
              <a:t>80%</a:t>
            </a:r>
            <a:r>
              <a:rPr lang="zh-CN" altLang="en-US" sz="600" dirty="0"/>
              <a:t>的土地变成了沙荒、</a:t>
            </a:r>
            <a:r>
              <a:rPr lang="zh-CN" altLang="en-US" sz="600" dirty="0">
                <a:hlinkClick r:id="rId30"/>
              </a:rPr>
              <a:t>盐碱地</a:t>
            </a:r>
            <a:r>
              <a:rPr lang="zh-CN" altLang="en-US" sz="600" dirty="0"/>
              <a:t>和涝洼地。这种情况既影响</a:t>
            </a:r>
            <a:r>
              <a:rPr lang="zh-CN" altLang="en-US" sz="600" dirty="0">
                <a:hlinkClick r:id="rId31"/>
              </a:rPr>
              <a:t>农业生产</a:t>
            </a:r>
            <a:r>
              <a:rPr lang="zh-CN" altLang="en-US" sz="600" dirty="0"/>
              <a:t>，又危及堤防安全。从</a:t>
            </a:r>
            <a:r>
              <a:rPr lang="en-US" altLang="zh-CN" sz="600" dirty="0"/>
              <a:t>1955</a:t>
            </a:r>
            <a:r>
              <a:rPr lang="zh-CN" altLang="en-US" sz="600" dirty="0"/>
              <a:t>年开始，人民政府在这里修建了</a:t>
            </a:r>
            <a:r>
              <a:rPr lang="en-US" altLang="zh-CN" sz="600" dirty="0"/>
              <a:t>4</a:t>
            </a:r>
            <a:r>
              <a:rPr lang="zh-CN" altLang="en-US" sz="600" dirty="0"/>
              <a:t>座引黄闸和提灌工程，把黄河水有计划地引到沙荒、盐碱地和涝洼地上。经过多年的努力，花园口的大部分土地都被改造成了良田，利用黄河水种上了水稻。近</a:t>
            </a:r>
            <a:r>
              <a:rPr lang="en-US" altLang="zh-CN" sz="600" dirty="0"/>
              <a:t>20</a:t>
            </a:r>
            <a:r>
              <a:rPr lang="zh-CN" altLang="en-US" sz="600" dirty="0"/>
              <a:t>年来，花园口又发展起养鱼业。如今的花园口，是名副其实的“鱼米之乡”。</a:t>
            </a:r>
          </a:p>
        </p:txBody>
      </p:sp>
    </p:spTree>
    <p:extLst>
      <p:ext uri="{BB962C8B-B14F-4D97-AF65-F5344CB8AC3E}">
        <p14:creationId xmlns:p14="http://schemas.microsoft.com/office/powerpoint/2010/main" val="1242580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840B6-BD2C-73F7-F3CB-363D82C43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24EA7A4E-D268-EEE0-9F5C-39782808E99A}"/>
              </a:ext>
            </a:extLst>
          </p:cNvPr>
          <p:cNvSpPr/>
          <p:nvPr/>
        </p:nvSpPr>
        <p:spPr>
          <a:xfrm>
            <a:off x="184149" y="1321594"/>
            <a:ext cx="11823700" cy="53594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197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56292E6-DAC4-8E2F-F771-39726CBA370E}"/>
              </a:ext>
            </a:extLst>
          </p:cNvPr>
          <p:cNvSpPr/>
          <p:nvPr/>
        </p:nvSpPr>
        <p:spPr>
          <a:xfrm>
            <a:off x="-72572" y="-110671"/>
            <a:ext cx="12337143" cy="1325563"/>
          </a:xfrm>
          <a:prstGeom prst="rect">
            <a:avLst/>
          </a:prstGeom>
          <a:solidFill>
            <a:srgbClr val="FE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一个圆顶角，剪去另一个顶角 4">
            <a:extLst>
              <a:ext uri="{FF2B5EF4-FFF2-40B4-BE49-F238E27FC236}">
                <a16:creationId xmlns:a16="http://schemas.microsoft.com/office/drawing/2014/main" id="{16111C05-34FE-548D-BAE6-94425897279A}"/>
              </a:ext>
            </a:extLst>
          </p:cNvPr>
          <p:cNvSpPr/>
          <p:nvPr/>
        </p:nvSpPr>
        <p:spPr>
          <a:xfrm>
            <a:off x="-130628" y="-110672"/>
            <a:ext cx="2496457" cy="1325563"/>
          </a:xfrm>
          <a:prstGeom prst="snipRoundRect">
            <a:avLst>
              <a:gd name="adj1" fmla="val 0"/>
              <a:gd name="adj2" fmla="val 42946"/>
            </a:avLst>
          </a:prstGeom>
          <a:solidFill>
            <a:srgbClr val="0001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838892B-605F-76E1-51FE-7AF3352F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0671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FF"/>
                </a:solidFill>
              </a:rPr>
              <a:t>3.               </a:t>
            </a:r>
            <a:r>
              <a:rPr lang="zh-CN" altLang="en-US" dirty="0">
                <a:solidFill>
                  <a:srgbClr val="FFFFFF"/>
                </a:solidFill>
              </a:rPr>
              <a:t>后果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449B2F-78BA-F231-CB0E-276A032D3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花园口</a:t>
            </a:r>
            <a:r>
              <a:rPr lang="zh-CN" altLang="en-US" dirty="0">
                <a:hlinkClick r:id="rId2"/>
              </a:rPr>
              <a:t>决口</a:t>
            </a:r>
            <a:r>
              <a:rPr lang="zh-CN" altLang="en-US" dirty="0"/>
              <a:t>后，奔腾的黄河水迅速下泄。此时正值雨季黄河上游河水暴涨，花园口决口处被迅速冲大，同时被淤塞的赵口也被大水冲开 。</a:t>
            </a:r>
          </a:p>
        </p:txBody>
      </p:sp>
    </p:spTree>
    <p:extLst>
      <p:ext uri="{BB962C8B-B14F-4D97-AF65-F5344CB8AC3E}">
        <p14:creationId xmlns:p14="http://schemas.microsoft.com/office/powerpoint/2010/main" val="2950739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F8961-AC47-719E-3FB5-3451BC7B7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C12C6942-AD5A-6ABB-0657-F89E7490F497}"/>
              </a:ext>
            </a:extLst>
          </p:cNvPr>
          <p:cNvSpPr/>
          <p:nvPr/>
        </p:nvSpPr>
        <p:spPr>
          <a:xfrm>
            <a:off x="184149" y="1321594"/>
            <a:ext cx="11823700" cy="53594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197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EFFC5C1-A0AA-8EAC-F0F7-40C585AC0B87}"/>
              </a:ext>
            </a:extLst>
          </p:cNvPr>
          <p:cNvSpPr/>
          <p:nvPr/>
        </p:nvSpPr>
        <p:spPr>
          <a:xfrm>
            <a:off x="-72572" y="-110671"/>
            <a:ext cx="12337143" cy="1325563"/>
          </a:xfrm>
          <a:prstGeom prst="rect">
            <a:avLst/>
          </a:prstGeom>
          <a:solidFill>
            <a:srgbClr val="FE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一个圆顶角，剪去另一个顶角 4">
            <a:extLst>
              <a:ext uri="{FF2B5EF4-FFF2-40B4-BE49-F238E27FC236}">
                <a16:creationId xmlns:a16="http://schemas.microsoft.com/office/drawing/2014/main" id="{70D4F139-ED86-A339-7C6C-3CD7625F955F}"/>
              </a:ext>
            </a:extLst>
          </p:cNvPr>
          <p:cNvSpPr/>
          <p:nvPr/>
        </p:nvSpPr>
        <p:spPr>
          <a:xfrm>
            <a:off x="-130628" y="-110672"/>
            <a:ext cx="2496457" cy="1325563"/>
          </a:xfrm>
          <a:prstGeom prst="snipRoundRect">
            <a:avLst>
              <a:gd name="adj1" fmla="val 0"/>
              <a:gd name="adj2" fmla="val 42946"/>
            </a:avLst>
          </a:prstGeom>
          <a:solidFill>
            <a:srgbClr val="0001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B4C9C54-AB6F-96ED-B9C1-7F1B3F952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0671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FF"/>
                </a:solidFill>
              </a:rPr>
              <a:t>3.               </a:t>
            </a:r>
            <a:r>
              <a:rPr lang="zh-CN" altLang="en-US" dirty="0">
                <a:solidFill>
                  <a:srgbClr val="FFFFFF"/>
                </a:solidFill>
              </a:rPr>
              <a:t>后果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4736A9-B1E7-0440-FC87-57D164FC7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1200" dirty="0"/>
              <a:t>花园口</a:t>
            </a:r>
            <a:r>
              <a:rPr lang="zh-CN" altLang="en-US" sz="1200" dirty="0">
                <a:hlinkClick r:id="rId2"/>
              </a:rPr>
              <a:t>决口</a:t>
            </a:r>
            <a:r>
              <a:rPr lang="zh-CN" altLang="en-US" sz="1200" dirty="0"/>
              <a:t>后，奔腾的黄河水迅速下泄。此时正值雨季黄河上游河水暴涨，花园口决口处被迅速冲大，同时被淤塞的赵口也被大水冲开 。</a:t>
            </a:r>
            <a:endParaRPr lang="en-US" altLang="zh-CN" sz="12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5687F02-B4FD-2BE1-19A4-FAC44AE0535E}"/>
              </a:ext>
            </a:extLst>
          </p:cNvPr>
          <p:cNvSpPr txBox="1"/>
          <p:nvPr/>
        </p:nvSpPr>
        <p:spPr>
          <a:xfrm>
            <a:off x="857839" y="2328421"/>
            <a:ext cx="10435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赵口和花园口两股洪水汇合一起</a:t>
            </a:r>
            <a:r>
              <a:rPr lang="en-US" altLang="zh-CN" dirty="0"/>
              <a:t>,</a:t>
            </a:r>
            <a:r>
              <a:rPr lang="zh-CN" altLang="en-US" dirty="0"/>
              <a:t>如脱僵野马，奔泻而下的黄河水</a:t>
            </a:r>
            <a:r>
              <a:rPr lang="en-US" altLang="zh-CN" dirty="0"/>
              <a:t>,</a:t>
            </a:r>
            <a:r>
              <a:rPr lang="zh-CN" altLang="en-US" dirty="0"/>
              <a:t>卷起</a:t>
            </a:r>
            <a:r>
              <a:rPr lang="zh-CN" altLang="en-US" dirty="0">
                <a:hlinkClick r:id="rId3"/>
              </a:rPr>
              <a:t>滔天巨浪</a:t>
            </a:r>
            <a:r>
              <a:rPr lang="zh-CN" altLang="en-US" dirty="0"/>
              <a:t>，历时</a:t>
            </a:r>
            <a:r>
              <a:rPr lang="en-US" altLang="zh-CN" dirty="0"/>
              <a:t>4</a:t>
            </a:r>
            <a:r>
              <a:rPr lang="zh-CN" altLang="en-US" dirty="0"/>
              <a:t>天</a:t>
            </a:r>
            <a:r>
              <a:rPr lang="en-US" altLang="zh-CN" dirty="0"/>
              <a:t>4</a:t>
            </a:r>
            <a:r>
              <a:rPr lang="zh-CN" altLang="en-US" dirty="0"/>
              <a:t>夜</a:t>
            </a:r>
            <a:r>
              <a:rPr lang="en-US" altLang="zh-CN" dirty="0"/>
              <a:t>,</a:t>
            </a:r>
            <a:r>
              <a:rPr lang="zh-CN" altLang="en-US" dirty="0"/>
              <a:t>由西向东奔泄的河水冲断了</a:t>
            </a:r>
            <a:r>
              <a:rPr lang="zh-CN" altLang="en-US" dirty="0">
                <a:hlinkClick r:id="rId4"/>
              </a:rPr>
              <a:t>陇海铁路</a:t>
            </a:r>
            <a:r>
              <a:rPr lang="zh-CN" altLang="en-US" dirty="0"/>
              <a:t>，浩浩荡荡向豫东南流去。淹没了中牟、 尉氏、扶沟、西华、淮阳等地</a:t>
            </a:r>
            <a:r>
              <a:rPr lang="en-US" altLang="zh-CN" dirty="0"/>
              <a:t>,</a:t>
            </a:r>
            <a:r>
              <a:rPr lang="zh-CN" altLang="en-US" dirty="0"/>
              <a:t>又经颍河、</a:t>
            </a:r>
            <a:r>
              <a:rPr lang="zh-CN" altLang="en-US" dirty="0">
                <a:hlinkClick r:id="rId5"/>
              </a:rPr>
              <a:t>西淝河</a:t>
            </a:r>
            <a:r>
              <a:rPr lang="zh-CN" altLang="en-US" dirty="0"/>
              <a:t>，注入</a:t>
            </a:r>
            <a:r>
              <a:rPr lang="zh-CN" altLang="en-US" dirty="0">
                <a:hlinkClick r:id="rId6"/>
              </a:rPr>
              <a:t>蚌埠</a:t>
            </a:r>
            <a:r>
              <a:rPr lang="zh-CN" altLang="en-US" dirty="0"/>
              <a:t>上游的淮河</a:t>
            </a:r>
            <a:r>
              <a:rPr lang="en-US" altLang="zh-CN" dirty="0"/>
              <a:t>,</a:t>
            </a:r>
            <a:r>
              <a:rPr lang="zh-CN" altLang="en-US" dirty="0"/>
              <a:t>淹没了淮河的堤岸 </a:t>
            </a:r>
            <a:r>
              <a:rPr lang="en-US" altLang="zh-CN" dirty="0"/>
              <a:t>,</a:t>
            </a:r>
            <a:r>
              <a:rPr lang="zh-CN" altLang="en-US" dirty="0"/>
              <a:t>冲断了蚌埠附近的淮河铁路大桥。蚌埠向北经曹老集至</a:t>
            </a:r>
            <a:r>
              <a:rPr lang="zh-CN" altLang="en-US" dirty="0">
                <a:hlinkClick r:id="rId7"/>
              </a:rPr>
              <a:t>宿县</a:t>
            </a:r>
            <a:r>
              <a:rPr lang="en-US" altLang="zh-CN" dirty="0"/>
              <a:t>,</a:t>
            </a:r>
            <a:r>
              <a:rPr lang="zh-CN" altLang="en-US" dirty="0"/>
              <a:t>也都成了一片汪洋。日军被黄水阻隔后。整个黄泛区由西北至东南</a:t>
            </a:r>
            <a:r>
              <a:rPr lang="en-US" altLang="zh-CN" dirty="0"/>
              <a:t>,</a:t>
            </a:r>
            <a:r>
              <a:rPr lang="zh-CN" altLang="en-US" dirty="0"/>
              <a:t>长达</a:t>
            </a:r>
            <a:r>
              <a:rPr lang="en-US" altLang="zh-CN" dirty="0"/>
              <a:t>400</a:t>
            </a:r>
            <a:r>
              <a:rPr lang="zh-CN" altLang="en-US" dirty="0"/>
              <a:t>余公里</a:t>
            </a:r>
            <a:r>
              <a:rPr lang="en-US" altLang="zh-CN" dirty="0"/>
              <a:t>,</a:t>
            </a:r>
            <a:r>
              <a:rPr lang="zh-CN" altLang="en-US" dirty="0"/>
              <a:t>流经豫、皖、苏</a:t>
            </a:r>
            <a:r>
              <a:rPr lang="en-US" altLang="zh-CN" dirty="0"/>
              <a:t>3</a:t>
            </a:r>
            <a:r>
              <a:rPr lang="zh-CN" altLang="en-US" dirty="0"/>
              <a:t>省</a:t>
            </a:r>
            <a:r>
              <a:rPr lang="en-US" altLang="zh-CN" dirty="0"/>
              <a:t>44</a:t>
            </a:r>
            <a:r>
              <a:rPr lang="zh-CN" altLang="en-US" dirty="0"/>
              <a:t>个县</a:t>
            </a:r>
            <a:r>
              <a:rPr lang="en-US" altLang="zh-CN" dirty="0"/>
              <a:t>30</a:t>
            </a:r>
            <a:r>
              <a:rPr lang="zh-CN" altLang="en-US" dirty="0"/>
              <a:t>多万</a:t>
            </a:r>
            <a:r>
              <a:rPr lang="zh-CN" altLang="en-US" dirty="0">
                <a:hlinkClick r:id="rId8"/>
              </a:rPr>
              <a:t>平方公里</a:t>
            </a:r>
            <a:r>
              <a:rPr lang="zh-CN" altLang="en-US" dirty="0"/>
              <a:t>的地方</a:t>
            </a:r>
            <a:r>
              <a:rPr lang="en-US" altLang="zh-CN" dirty="0"/>
              <a:t>,</a:t>
            </a:r>
            <a:r>
              <a:rPr lang="zh-CN" altLang="en-US" dirty="0"/>
              <a:t>给这一地区的人民生命财产造成了无法估量的损失。 据不完全统计</a:t>
            </a:r>
            <a:r>
              <a:rPr lang="en-US" altLang="zh-CN" dirty="0"/>
              <a:t>,</a:t>
            </a:r>
            <a:r>
              <a:rPr lang="zh-CN" altLang="en-US" dirty="0"/>
              <a:t>河南民宅被冲毁</a:t>
            </a:r>
            <a:r>
              <a:rPr lang="en-US" altLang="zh-CN" dirty="0"/>
              <a:t>140</a:t>
            </a:r>
            <a:r>
              <a:rPr lang="zh-CN" altLang="en-US" dirty="0"/>
              <a:t>万余家，淹没耕地</a:t>
            </a:r>
            <a:r>
              <a:rPr lang="en-US" altLang="zh-CN" dirty="0"/>
              <a:t>800</a:t>
            </a:r>
            <a:r>
              <a:rPr lang="zh-CN" altLang="en-US" dirty="0"/>
              <a:t>余万亩，安徽、江苏耕地被淹没</a:t>
            </a:r>
            <a:r>
              <a:rPr lang="en-US" altLang="zh-CN" dirty="0"/>
              <a:t>1100</a:t>
            </a:r>
            <a:r>
              <a:rPr lang="zh-CN" altLang="en-US" dirty="0"/>
              <a:t>余万亩</a:t>
            </a:r>
            <a:r>
              <a:rPr lang="en-US" altLang="zh-CN" dirty="0"/>
              <a:t>,</a:t>
            </a:r>
            <a:r>
              <a:rPr lang="zh-CN" altLang="en-US" dirty="0"/>
              <a:t>，倾家荡产者达</a:t>
            </a:r>
            <a:r>
              <a:rPr lang="en-US" altLang="zh-CN" dirty="0"/>
              <a:t>480</a:t>
            </a:r>
            <a:r>
              <a:rPr lang="zh-CN" altLang="en-US" dirty="0"/>
              <a:t>万人。</a:t>
            </a:r>
            <a:endParaRPr lang="zh-CN" altLang="en-US" sz="10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856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E8370-29FA-55D8-0471-A98E96678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B9E87219-7A5C-379A-73A1-7096C98C2242}"/>
              </a:ext>
            </a:extLst>
          </p:cNvPr>
          <p:cNvSpPr/>
          <p:nvPr/>
        </p:nvSpPr>
        <p:spPr>
          <a:xfrm>
            <a:off x="184149" y="1321594"/>
            <a:ext cx="11823700" cy="53594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197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7F06614-BC2B-8CE0-5F68-BD5077355CAC}"/>
              </a:ext>
            </a:extLst>
          </p:cNvPr>
          <p:cNvSpPr/>
          <p:nvPr/>
        </p:nvSpPr>
        <p:spPr>
          <a:xfrm>
            <a:off x="-72572" y="-110671"/>
            <a:ext cx="12337143" cy="1325563"/>
          </a:xfrm>
          <a:prstGeom prst="rect">
            <a:avLst/>
          </a:prstGeom>
          <a:solidFill>
            <a:srgbClr val="FE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一个圆顶角，剪去另一个顶角 4">
            <a:extLst>
              <a:ext uri="{FF2B5EF4-FFF2-40B4-BE49-F238E27FC236}">
                <a16:creationId xmlns:a16="http://schemas.microsoft.com/office/drawing/2014/main" id="{37E616F6-F8C3-7181-77C5-CCFEB4B5979C}"/>
              </a:ext>
            </a:extLst>
          </p:cNvPr>
          <p:cNvSpPr/>
          <p:nvPr/>
        </p:nvSpPr>
        <p:spPr>
          <a:xfrm>
            <a:off x="-130628" y="-110672"/>
            <a:ext cx="2496457" cy="1325563"/>
          </a:xfrm>
          <a:prstGeom prst="snipRoundRect">
            <a:avLst>
              <a:gd name="adj1" fmla="val 0"/>
              <a:gd name="adj2" fmla="val 42946"/>
            </a:avLst>
          </a:prstGeom>
          <a:solidFill>
            <a:srgbClr val="0001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A82B954-331A-0D77-BC4D-4CCCBE4C0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0671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FF"/>
                </a:solidFill>
              </a:rPr>
              <a:t>3.               </a:t>
            </a:r>
            <a:r>
              <a:rPr lang="zh-CN" altLang="en-US" dirty="0">
                <a:solidFill>
                  <a:srgbClr val="FFFFFF"/>
                </a:solidFill>
              </a:rPr>
              <a:t>后果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EA374C-DDD8-6B8C-19FF-6A46EA0F5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1200" dirty="0"/>
              <a:t>花园口</a:t>
            </a:r>
            <a:r>
              <a:rPr lang="zh-CN" altLang="en-US" sz="1200" dirty="0">
                <a:hlinkClick r:id="rId2"/>
              </a:rPr>
              <a:t>决口</a:t>
            </a:r>
            <a:r>
              <a:rPr lang="zh-CN" altLang="en-US" sz="1200" dirty="0"/>
              <a:t>后，奔腾的黄河水迅速下泄。此时正值雨季黄河上游河水暴涨，花园口决口处被迅速冲大，同时被淤塞的赵口也被大水冲开 。</a:t>
            </a:r>
            <a:endParaRPr lang="en-US" altLang="zh-CN" sz="1200" dirty="0"/>
          </a:p>
          <a:p>
            <a:r>
              <a:rPr lang="zh-CN" altLang="en-US" sz="1600" dirty="0"/>
              <a:t>赵口和花园口两股洪水汇合一起</a:t>
            </a:r>
            <a:r>
              <a:rPr lang="en-US" altLang="zh-CN" sz="1600" dirty="0"/>
              <a:t>,</a:t>
            </a:r>
            <a:r>
              <a:rPr lang="zh-CN" altLang="en-US" sz="1600" dirty="0"/>
              <a:t>如脱僵野马，奔泻而下的黄河水</a:t>
            </a:r>
            <a:r>
              <a:rPr lang="en-US" altLang="zh-CN" sz="1600" dirty="0"/>
              <a:t>,</a:t>
            </a:r>
            <a:r>
              <a:rPr lang="zh-CN" altLang="en-US" sz="1600" dirty="0"/>
              <a:t>卷起</a:t>
            </a:r>
            <a:r>
              <a:rPr lang="zh-CN" altLang="en-US" sz="1600" dirty="0">
                <a:hlinkClick r:id="rId3"/>
              </a:rPr>
              <a:t>滔天巨浪</a:t>
            </a:r>
            <a:r>
              <a:rPr lang="zh-CN" altLang="en-US" sz="1600" dirty="0"/>
              <a:t>，历时</a:t>
            </a:r>
            <a:r>
              <a:rPr lang="en-US" altLang="zh-CN" sz="1600" dirty="0"/>
              <a:t>4</a:t>
            </a:r>
            <a:r>
              <a:rPr lang="zh-CN" altLang="en-US" sz="1600" dirty="0"/>
              <a:t>天</a:t>
            </a:r>
            <a:r>
              <a:rPr lang="en-US" altLang="zh-CN" sz="1600" dirty="0"/>
              <a:t>4</a:t>
            </a:r>
            <a:r>
              <a:rPr lang="zh-CN" altLang="en-US" sz="1600" dirty="0"/>
              <a:t>夜</a:t>
            </a:r>
            <a:r>
              <a:rPr lang="en-US" altLang="zh-CN" sz="1600" dirty="0"/>
              <a:t>,</a:t>
            </a:r>
            <a:r>
              <a:rPr lang="zh-CN" altLang="en-US" sz="1600" dirty="0"/>
              <a:t>由西向东奔泄的河水冲断了</a:t>
            </a:r>
            <a:r>
              <a:rPr lang="zh-CN" altLang="en-US" sz="1600" dirty="0">
                <a:hlinkClick r:id="rId4"/>
              </a:rPr>
              <a:t>陇海铁路</a:t>
            </a:r>
            <a:r>
              <a:rPr lang="zh-CN" altLang="en-US" sz="1600" dirty="0"/>
              <a:t>，浩浩荡荡向豫东南流去。淹没了中牟、 尉氏、扶沟、西华、淮阳等地</a:t>
            </a:r>
            <a:r>
              <a:rPr lang="en-US" altLang="zh-CN" sz="1600" dirty="0"/>
              <a:t>,</a:t>
            </a:r>
            <a:r>
              <a:rPr lang="zh-CN" altLang="en-US" sz="1600" dirty="0"/>
              <a:t>又经颍河、</a:t>
            </a:r>
            <a:r>
              <a:rPr lang="zh-CN" altLang="en-US" sz="1600" dirty="0">
                <a:hlinkClick r:id="rId5"/>
              </a:rPr>
              <a:t>西淝河</a:t>
            </a:r>
            <a:r>
              <a:rPr lang="zh-CN" altLang="en-US" sz="1600" dirty="0"/>
              <a:t>，注入</a:t>
            </a:r>
            <a:r>
              <a:rPr lang="zh-CN" altLang="en-US" sz="1600" dirty="0">
                <a:hlinkClick r:id="rId6"/>
              </a:rPr>
              <a:t>蚌埠</a:t>
            </a:r>
            <a:r>
              <a:rPr lang="zh-CN" altLang="en-US" sz="1600" dirty="0"/>
              <a:t>上游的淮河</a:t>
            </a:r>
            <a:r>
              <a:rPr lang="en-US" altLang="zh-CN" sz="1600" dirty="0"/>
              <a:t>,</a:t>
            </a:r>
            <a:r>
              <a:rPr lang="zh-CN" altLang="en-US" sz="1600" dirty="0"/>
              <a:t>淹没了淮河的堤岸 </a:t>
            </a:r>
            <a:r>
              <a:rPr lang="en-US" altLang="zh-CN" sz="1600" dirty="0"/>
              <a:t>,</a:t>
            </a:r>
            <a:r>
              <a:rPr lang="zh-CN" altLang="en-US" sz="1600" dirty="0"/>
              <a:t>冲断了蚌埠附近的淮河铁路大桥。蚌埠向北经曹老集至</a:t>
            </a:r>
            <a:r>
              <a:rPr lang="zh-CN" altLang="en-US" sz="1600" dirty="0">
                <a:hlinkClick r:id="rId7"/>
              </a:rPr>
              <a:t>宿县</a:t>
            </a:r>
            <a:r>
              <a:rPr lang="en-US" altLang="zh-CN" sz="1600" dirty="0"/>
              <a:t>,</a:t>
            </a:r>
            <a:r>
              <a:rPr lang="zh-CN" altLang="en-US" sz="1600" dirty="0"/>
              <a:t>也都成了一片汪洋。日军被黄水阻隔后。整个黄泛区由西北至东南</a:t>
            </a:r>
            <a:r>
              <a:rPr lang="en-US" altLang="zh-CN" sz="1600" dirty="0"/>
              <a:t>,</a:t>
            </a:r>
            <a:r>
              <a:rPr lang="zh-CN" altLang="en-US" sz="1600" dirty="0"/>
              <a:t>长达</a:t>
            </a:r>
            <a:r>
              <a:rPr lang="en-US" altLang="zh-CN" sz="1600" dirty="0"/>
              <a:t>400</a:t>
            </a:r>
            <a:r>
              <a:rPr lang="zh-CN" altLang="en-US" sz="1600" dirty="0"/>
              <a:t>余公里</a:t>
            </a:r>
            <a:r>
              <a:rPr lang="en-US" altLang="zh-CN" sz="1600" dirty="0"/>
              <a:t>,</a:t>
            </a:r>
            <a:r>
              <a:rPr lang="zh-CN" altLang="en-US" sz="1600" dirty="0"/>
              <a:t>流经豫、皖、苏</a:t>
            </a:r>
            <a:r>
              <a:rPr lang="en-US" altLang="zh-CN" sz="1600" dirty="0"/>
              <a:t>3</a:t>
            </a:r>
            <a:r>
              <a:rPr lang="zh-CN" altLang="en-US" sz="1600" dirty="0"/>
              <a:t>省</a:t>
            </a:r>
            <a:r>
              <a:rPr lang="en-US" altLang="zh-CN" sz="1600" dirty="0"/>
              <a:t>44</a:t>
            </a:r>
            <a:r>
              <a:rPr lang="zh-CN" altLang="en-US" sz="1600" dirty="0"/>
              <a:t>个县</a:t>
            </a:r>
            <a:r>
              <a:rPr lang="en-US" altLang="zh-CN" sz="1600" dirty="0"/>
              <a:t>30</a:t>
            </a:r>
            <a:r>
              <a:rPr lang="zh-CN" altLang="en-US" sz="1600" dirty="0"/>
              <a:t>多万</a:t>
            </a:r>
            <a:r>
              <a:rPr lang="zh-CN" altLang="en-US" sz="1600" dirty="0">
                <a:hlinkClick r:id="rId8"/>
              </a:rPr>
              <a:t>平方公里</a:t>
            </a:r>
            <a:r>
              <a:rPr lang="zh-CN" altLang="en-US" sz="1600" dirty="0"/>
              <a:t>的地方</a:t>
            </a:r>
            <a:r>
              <a:rPr lang="en-US" altLang="zh-CN" sz="1600" dirty="0"/>
              <a:t>,</a:t>
            </a:r>
            <a:r>
              <a:rPr lang="zh-CN" altLang="en-US" sz="1600" dirty="0"/>
              <a:t>给这一地区的人民生命财产造成了无法估量的损失。 据不完全统计</a:t>
            </a:r>
            <a:r>
              <a:rPr lang="en-US" altLang="zh-CN" sz="1600" dirty="0"/>
              <a:t>,</a:t>
            </a:r>
            <a:r>
              <a:rPr lang="zh-CN" altLang="en-US" sz="1600" dirty="0"/>
              <a:t>河南民宅被冲毁</a:t>
            </a:r>
            <a:r>
              <a:rPr lang="en-US" altLang="zh-CN" sz="1600" dirty="0"/>
              <a:t>140</a:t>
            </a:r>
            <a:r>
              <a:rPr lang="zh-CN" altLang="en-US" sz="1600" dirty="0"/>
              <a:t>万余家，淹没耕地</a:t>
            </a:r>
            <a:r>
              <a:rPr lang="en-US" altLang="zh-CN" sz="1600" dirty="0"/>
              <a:t>800</a:t>
            </a:r>
            <a:r>
              <a:rPr lang="zh-CN" altLang="en-US" sz="1600" dirty="0"/>
              <a:t>余万亩，安徽、江苏耕地被淹没</a:t>
            </a:r>
            <a:r>
              <a:rPr lang="en-US" altLang="zh-CN" sz="1600" dirty="0"/>
              <a:t>1100</a:t>
            </a:r>
            <a:r>
              <a:rPr lang="zh-CN" altLang="en-US" sz="1600" dirty="0"/>
              <a:t>余万亩</a:t>
            </a:r>
            <a:r>
              <a:rPr lang="en-US" altLang="zh-CN" sz="1600" dirty="0"/>
              <a:t>,</a:t>
            </a:r>
            <a:r>
              <a:rPr lang="zh-CN" altLang="en-US" sz="1600" dirty="0"/>
              <a:t>，倾家荡产者达</a:t>
            </a:r>
            <a:r>
              <a:rPr lang="en-US" altLang="zh-CN" sz="1600" dirty="0"/>
              <a:t>480</a:t>
            </a:r>
            <a:r>
              <a:rPr lang="zh-CN" altLang="en-US" sz="1600" dirty="0"/>
              <a:t>万人。</a:t>
            </a:r>
            <a:endParaRPr lang="zh-CN" altLang="en-US" sz="9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035CF89-086C-2BF9-80E1-25D5DDFAFA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0916" y="3297719"/>
            <a:ext cx="2657846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778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FA227-97F4-6B57-D069-7B0B650EC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4A8CFE2F-E552-7E91-5804-56DB52D28DE8}"/>
              </a:ext>
            </a:extLst>
          </p:cNvPr>
          <p:cNvSpPr/>
          <p:nvPr/>
        </p:nvSpPr>
        <p:spPr>
          <a:xfrm>
            <a:off x="184149" y="1321594"/>
            <a:ext cx="11823700" cy="53594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197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26C3318-4B1B-33CF-E8DC-451B93BD2475}"/>
              </a:ext>
            </a:extLst>
          </p:cNvPr>
          <p:cNvSpPr/>
          <p:nvPr/>
        </p:nvSpPr>
        <p:spPr>
          <a:xfrm>
            <a:off x="-72572" y="-110671"/>
            <a:ext cx="12337143" cy="1325563"/>
          </a:xfrm>
          <a:prstGeom prst="rect">
            <a:avLst/>
          </a:prstGeom>
          <a:solidFill>
            <a:srgbClr val="FE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一个圆顶角，剪去另一个顶角 4">
            <a:extLst>
              <a:ext uri="{FF2B5EF4-FFF2-40B4-BE49-F238E27FC236}">
                <a16:creationId xmlns:a16="http://schemas.microsoft.com/office/drawing/2014/main" id="{92C05C82-B1C4-3826-F114-1FAFF88E12C8}"/>
              </a:ext>
            </a:extLst>
          </p:cNvPr>
          <p:cNvSpPr/>
          <p:nvPr/>
        </p:nvSpPr>
        <p:spPr>
          <a:xfrm>
            <a:off x="-130628" y="-110672"/>
            <a:ext cx="2496457" cy="1325563"/>
          </a:xfrm>
          <a:prstGeom prst="snipRoundRect">
            <a:avLst>
              <a:gd name="adj1" fmla="val 0"/>
              <a:gd name="adj2" fmla="val 42946"/>
            </a:avLst>
          </a:prstGeom>
          <a:solidFill>
            <a:srgbClr val="0001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5665E8A-4508-213D-4314-7C4596B5E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0671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FF"/>
                </a:solidFill>
              </a:rPr>
              <a:t>3.               </a:t>
            </a:r>
            <a:r>
              <a:rPr lang="zh-CN" altLang="en-US" dirty="0">
                <a:solidFill>
                  <a:srgbClr val="FFFFFF"/>
                </a:solidFill>
              </a:rPr>
              <a:t>后果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F32F95-C369-7D0A-1020-8EB76EF40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306" y="-27545"/>
            <a:ext cx="5606143" cy="2747963"/>
          </a:xfrm>
        </p:spPr>
        <p:txBody>
          <a:bodyPr>
            <a:normAutofit/>
          </a:bodyPr>
          <a:lstStyle/>
          <a:p>
            <a:r>
              <a:rPr lang="zh-CN" altLang="en-US" sz="600" dirty="0"/>
              <a:t>花园口</a:t>
            </a:r>
            <a:r>
              <a:rPr lang="zh-CN" altLang="en-US" sz="600" dirty="0">
                <a:hlinkClick r:id="rId2"/>
              </a:rPr>
              <a:t>决口</a:t>
            </a:r>
            <a:r>
              <a:rPr lang="zh-CN" altLang="en-US" sz="600" dirty="0"/>
              <a:t>后，奔腾的黄河水迅速下泄。此时正值雨季黄河上游河水暴涨，花园口决口处被迅速冲大，同时被淤塞的赵口也被大水冲开 。</a:t>
            </a:r>
            <a:endParaRPr lang="en-US" altLang="zh-CN" sz="600" dirty="0"/>
          </a:p>
          <a:p>
            <a:r>
              <a:rPr lang="zh-CN" altLang="en-US" sz="800" dirty="0"/>
              <a:t>赵口和花园口两股洪水汇合一起</a:t>
            </a:r>
            <a:r>
              <a:rPr lang="en-US" altLang="zh-CN" sz="800" dirty="0"/>
              <a:t>,</a:t>
            </a:r>
            <a:r>
              <a:rPr lang="zh-CN" altLang="en-US" sz="800" dirty="0"/>
              <a:t>如脱僵野马，奔泻而下的黄河水</a:t>
            </a:r>
            <a:r>
              <a:rPr lang="en-US" altLang="zh-CN" sz="800" dirty="0"/>
              <a:t>,</a:t>
            </a:r>
            <a:r>
              <a:rPr lang="zh-CN" altLang="en-US" sz="800" dirty="0"/>
              <a:t>卷起</a:t>
            </a:r>
            <a:r>
              <a:rPr lang="zh-CN" altLang="en-US" sz="800" dirty="0">
                <a:hlinkClick r:id="rId3"/>
              </a:rPr>
              <a:t>滔天巨浪</a:t>
            </a:r>
            <a:r>
              <a:rPr lang="zh-CN" altLang="en-US" sz="800" dirty="0"/>
              <a:t>，历时</a:t>
            </a:r>
            <a:r>
              <a:rPr lang="en-US" altLang="zh-CN" sz="800" dirty="0"/>
              <a:t>4</a:t>
            </a:r>
            <a:r>
              <a:rPr lang="zh-CN" altLang="en-US" sz="800" dirty="0"/>
              <a:t>天</a:t>
            </a:r>
            <a:r>
              <a:rPr lang="en-US" altLang="zh-CN" sz="800" dirty="0"/>
              <a:t>4</a:t>
            </a:r>
            <a:r>
              <a:rPr lang="zh-CN" altLang="en-US" sz="800" dirty="0"/>
              <a:t>夜</a:t>
            </a:r>
            <a:r>
              <a:rPr lang="en-US" altLang="zh-CN" sz="800" dirty="0"/>
              <a:t>,</a:t>
            </a:r>
            <a:r>
              <a:rPr lang="zh-CN" altLang="en-US" sz="800" dirty="0"/>
              <a:t>由西向东奔泄的河水冲断了</a:t>
            </a:r>
            <a:r>
              <a:rPr lang="zh-CN" altLang="en-US" sz="800" dirty="0">
                <a:hlinkClick r:id="rId4"/>
              </a:rPr>
              <a:t>陇海铁路</a:t>
            </a:r>
            <a:r>
              <a:rPr lang="zh-CN" altLang="en-US" sz="800" dirty="0"/>
              <a:t>，浩浩荡荡向豫东南流去。淹没了中牟、 尉氏、扶沟、西华、淮阳等地</a:t>
            </a:r>
            <a:r>
              <a:rPr lang="en-US" altLang="zh-CN" sz="800" dirty="0"/>
              <a:t>,</a:t>
            </a:r>
            <a:r>
              <a:rPr lang="zh-CN" altLang="en-US" sz="800" dirty="0"/>
              <a:t>又经颍河、</a:t>
            </a:r>
            <a:r>
              <a:rPr lang="zh-CN" altLang="en-US" sz="800" dirty="0">
                <a:hlinkClick r:id="rId5"/>
              </a:rPr>
              <a:t>西淝河</a:t>
            </a:r>
            <a:r>
              <a:rPr lang="zh-CN" altLang="en-US" sz="800" dirty="0"/>
              <a:t>，注入</a:t>
            </a:r>
            <a:r>
              <a:rPr lang="zh-CN" altLang="en-US" sz="800" dirty="0">
                <a:hlinkClick r:id="rId6"/>
              </a:rPr>
              <a:t>蚌埠</a:t>
            </a:r>
            <a:r>
              <a:rPr lang="zh-CN" altLang="en-US" sz="800" dirty="0"/>
              <a:t>上游的淮河</a:t>
            </a:r>
            <a:r>
              <a:rPr lang="en-US" altLang="zh-CN" sz="800" dirty="0"/>
              <a:t>,</a:t>
            </a:r>
            <a:r>
              <a:rPr lang="zh-CN" altLang="en-US" sz="800" dirty="0"/>
              <a:t>淹没了淮河的堤岸 </a:t>
            </a:r>
            <a:r>
              <a:rPr lang="en-US" altLang="zh-CN" sz="800" dirty="0"/>
              <a:t>,</a:t>
            </a:r>
            <a:r>
              <a:rPr lang="zh-CN" altLang="en-US" sz="800" dirty="0"/>
              <a:t>冲断了蚌埠附近的淮河铁路大桥。蚌埠向北经曹老集至</a:t>
            </a:r>
            <a:r>
              <a:rPr lang="zh-CN" altLang="en-US" sz="800" dirty="0">
                <a:hlinkClick r:id="rId7"/>
              </a:rPr>
              <a:t>宿县</a:t>
            </a:r>
            <a:r>
              <a:rPr lang="en-US" altLang="zh-CN" sz="800" dirty="0"/>
              <a:t>,</a:t>
            </a:r>
            <a:r>
              <a:rPr lang="zh-CN" altLang="en-US" sz="800" dirty="0"/>
              <a:t>也都成了一片汪洋。日军被黄水阻隔后。整个黄泛区由西北至东南</a:t>
            </a:r>
            <a:r>
              <a:rPr lang="en-US" altLang="zh-CN" sz="800" dirty="0"/>
              <a:t>,</a:t>
            </a:r>
            <a:r>
              <a:rPr lang="zh-CN" altLang="en-US" sz="800" dirty="0"/>
              <a:t>长达</a:t>
            </a:r>
            <a:r>
              <a:rPr lang="en-US" altLang="zh-CN" sz="800" dirty="0"/>
              <a:t>400</a:t>
            </a:r>
            <a:r>
              <a:rPr lang="zh-CN" altLang="en-US" sz="800" dirty="0"/>
              <a:t>余公里</a:t>
            </a:r>
            <a:r>
              <a:rPr lang="en-US" altLang="zh-CN" sz="800" dirty="0"/>
              <a:t>,</a:t>
            </a:r>
            <a:r>
              <a:rPr lang="zh-CN" altLang="en-US" sz="800" dirty="0"/>
              <a:t>流经豫、皖、苏</a:t>
            </a:r>
            <a:r>
              <a:rPr lang="en-US" altLang="zh-CN" sz="800" dirty="0"/>
              <a:t>3</a:t>
            </a:r>
            <a:r>
              <a:rPr lang="zh-CN" altLang="en-US" sz="800" dirty="0"/>
              <a:t>省</a:t>
            </a:r>
            <a:r>
              <a:rPr lang="en-US" altLang="zh-CN" sz="800" dirty="0"/>
              <a:t>44</a:t>
            </a:r>
            <a:r>
              <a:rPr lang="zh-CN" altLang="en-US" sz="800" dirty="0"/>
              <a:t>个县</a:t>
            </a:r>
            <a:r>
              <a:rPr lang="en-US" altLang="zh-CN" sz="800" dirty="0"/>
              <a:t>30</a:t>
            </a:r>
            <a:r>
              <a:rPr lang="zh-CN" altLang="en-US" sz="800" dirty="0"/>
              <a:t>多万</a:t>
            </a:r>
            <a:r>
              <a:rPr lang="zh-CN" altLang="en-US" sz="800" dirty="0">
                <a:hlinkClick r:id="rId8"/>
              </a:rPr>
              <a:t>平方公里</a:t>
            </a:r>
            <a:r>
              <a:rPr lang="zh-CN" altLang="en-US" sz="800" dirty="0"/>
              <a:t>的地方</a:t>
            </a:r>
            <a:r>
              <a:rPr lang="en-US" altLang="zh-CN" sz="800" dirty="0"/>
              <a:t>,</a:t>
            </a:r>
            <a:r>
              <a:rPr lang="zh-CN" altLang="en-US" sz="800" dirty="0"/>
              <a:t>给这一地区的人民生命财产造成了无法估量的损失。 据不完全统计</a:t>
            </a:r>
            <a:r>
              <a:rPr lang="en-US" altLang="zh-CN" sz="800" dirty="0"/>
              <a:t>,</a:t>
            </a:r>
            <a:r>
              <a:rPr lang="zh-CN" altLang="en-US" sz="800" dirty="0"/>
              <a:t>河南民宅被冲毁</a:t>
            </a:r>
            <a:r>
              <a:rPr lang="en-US" altLang="zh-CN" sz="800" dirty="0"/>
              <a:t>140</a:t>
            </a:r>
            <a:r>
              <a:rPr lang="zh-CN" altLang="en-US" sz="800" dirty="0"/>
              <a:t>万余家，淹没耕地</a:t>
            </a:r>
            <a:r>
              <a:rPr lang="en-US" altLang="zh-CN" sz="800" dirty="0"/>
              <a:t>800</a:t>
            </a:r>
            <a:r>
              <a:rPr lang="zh-CN" altLang="en-US" sz="800" dirty="0"/>
              <a:t>余万亩，安徽、江苏耕地被淹没</a:t>
            </a:r>
            <a:r>
              <a:rPr lang="en-US" altLang="zh-CN" sz="800" dirty="0"/>
              <a:t>1100</a:t>
            </a:r>
            <a:r>
              <a:rPr lang="zh-CN" altLang="en-US" sz="800" dirty="0"/>
              <a:t>余万亩</a:t>
            </a:r>
            <a:r>
              <a:rPr lang="en-US" altLang="zh-CN" sz="800" dirty="0"/>
              <a:t>,</a:t>
            </a:r>
            <a:r>
              <a:rPr lang="zh-CN" altLang="en-US" sz="800" dirty="0"/>
              <a:t>，倾家荡产者达</a:t>
            </a:r>
            <a:r>
              <a:rPr lang="en-US" altLang="zh-CN" sz="800" dirty="0"/>
              <a:t>480</a:t>
            </a:r>
            <a:r>
              <a:rPr lang="zh-CN" altLang="en-US" sz="800" dirty="0"/>
              <a:t>万人。</a:t>
            </a:r>
            <a:endParaRPr lang="zh-CN" altLang="en-US" sz="2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55FCC3C-6336-480C-9BD3-B58CA64C89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73656" y="-55337"/>
            <a:ext cx="1442360" cy="121489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A556D82-D083-DEEE-E52B-1B65BFEF20A8}"/>
              </a:ext>
            </a:extLst>
          </p:cNvPr>
          <p:cNvSpPr txBox="1"/>
          <p:nvPr/>
        </p:nvSpPr>
        <p:spPr>
          <a:xfrm>
            <a:off x="558141" y="1418015"/>
            <a:ext cx="95833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黄河改道， 国民政府</a:t>
            </a:r>
            <a:r>
              <a:rPr lang="en-US" altLang="zh-CN" sz="2800" dirty="0"/>
              <a:t>《</a:t>
            </a:r>
            <a:r>
              <a:rPr lang="zh-CN" altLang="en-US" sz="2800" dirty="0"/>
              <a:t>豫省灾况纪实</a:t>
            </a:r>
            <a:r>
              <a:rPr lang="en-US" altLang="zh-CN" sz="2800" dirty="0"/>
              <a:t>》 </a:t>
            </a:r>
            <a:r>
              <a:rPr lang="zh-CN" altLang="en-US" sz="2800" dirty="0"/>
              <a:t>如此勾勒出黄泛区灾难图：黄泛区居民因事前毫无闻知，猝不及备，堤防骤溃，洪流踵至；财物田庐，悉付流水。当时</a:t>
            </a:r>
            <a:r>
              <a:rPr lang="zh-CN" altLang="en-US" sz="2800" dirty="0">
                <a:highlight>
                  <a:srgbClr val="FFFF00"/>
                </a:highlight>
              </a:rPr>
              <a:t>澎湃动地，呼号震天 ，其悲骇惨痛之状，实有未忍溯想</a:t>
            </a:r>
            <a:r>
              <a:rPr lang="zh-CN" altLang="en-US" sz="2800" dirty="0"/>
              <a:t>。以侥幸不死，因而仅保余生，大都缺衣乏食，魂荡魄惊。其辗转外徙者，又以饥馁煎迫，疾病侵夺，往往横尸道路，填委沟壑，为数不知几几 。幸而勉能逃出，得达彼岸，亦皆</a:t>
            </a:r>
            <a:r>
              <a:rPr lang="zh-CN" altLang="en-US" sz="2800" b="1" dirty="0"/>
              <a:t>九死一生</a:t>
            </a:r>
            <a:r>
              <a:rPr lang="zh-CN" altLang="en-US" sz="2800" dirty="0"/>
              <a:t>，艰苦备历，不为溺鬼，尽成流民</a:t>
            </a:r>
            <a:r>
              <a:rPr lang="en-US" altLang="zh-CN" sz="2800" dirty="0"/>
              <a:t>……</a:t>
            </a:r>
            <a:r>
              <a:rPr lang="zh-CN" altLang="en-US" sz="2800" dirty="0"/>
              <a:t>因之卖儿鬻女更是司空见惯 </a:t>
            </a:r>
            <a:r>
              <a:rPr lang="zh-CN" altLang="en-US" sz="2800" dirty="0">
                <a:hlinkClick r:id="rId10"/>
              </a:rPr>
              <a:t>河南省档案馆</a:t>
            </a:r>
            <a:r>
              <a:rPr lang="zh-CN" altLang="en-US" sz="2800" dirty="0"/>
              <a:t>的记载</a:t>
            </a:r>
            <a:r>
              <a:rPr lang="zh-CN" altLang="en-US" sz="2800" dirty="0">
                <a:hlinkClick r:id="rId11"/>
              </a:rPr>
              <a:t>死亡人数</a:t>
            </a:r>
            <a:r>
              <a:rPr lang="zh-CN" altLang="en-US" sz="2800" dirty="0"/>
              <a:t>为</a:t>
            </a:r>
            <a:r>
              <a:rPr lang="en-US" altLang="zh-CN" sz="2800" dirty="0"/>
              <a:t>89</a:t>
            </a:r>
            <a:r>
              <a:rPr lang="zh-CN" altLang="en-US" sz="2800" dirty="0"/>
              <a:t>万人，受灾人口的高达</a:t>
            </a:r>
            <a:r>
              <a:rPr lang="en-US" altLang="zh-CN" sz="2800" dirty="0"/>
              <a:t>1,200</a:t>
            </a:r>
            <a:r>
              <a:rPr lang="zh-CN" altLang="en-US" sz="2800" dirty="0"/>
              <a:t>万人， 花园口决堤事件给黄河下游豫（河南）、皖（安徽）和江苏等地的中国百姓带来了深重的灾难， 淹没耕地</a:t>
            </a:r>
            <a:r>
              <a:rPr lang="en-US" altLang="zh-CN" sz="2800" dirty="0"/>
              <a:t>1,200</a:t>
            </a:r>
            <a:r>
              <a:rPr lang="zh-CN" altLang="en-US" sz="2800" dirty="0"/>
              <a:t>余万亩，造成黄泛区。共计有千万人受灾，</a:t>
            </a:r>
            <a:r>
              <a:rPr lang="en-US" altLang="zh-CN" sz="2800" dirty="0"/>
              <a:t>390</a:t>
            </a:r>
            <a:r>
              <a:rPr lang="zh-CN" altLang="en-US" sz="2800" dirty="0"/>
              <a:t>万人流离失所。</a:t>
            </a:r>
          </a:p>
        </p:txBody>
      </p:sp>
    </p:spTree>
    <p:extLst>
      <p:ext uri="{BB962C8B-B14F-4D97-AF65-F5344CB8AC3E}">
        <p14:creationId xmlns:p14="http://schemas.microsoft.com/office/powerpoint/2010/main" val="32092569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1FEAF-BBD9-AB7E-2E27-1898FCA1F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77C1A731-64EC-A5F8-635A-A1F5BE3A6051}"/>
              </a:ext>
            </a:extLst>
          </p:cNvPr>
          <p:cNvSpPr/>
          <p:nvPr/>
        </p:nvSpPr>
        <p:spPr>
          <a:xfrm>
            <a:off x="184149" y="1321594"/>
            <a:ext cx="11823700" cy="53594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197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D6ACF9D-F80C-E749-05DD-CED393C1EAFE}"/>
              </a:ext>
            </a:extLst>
          </p:cNvPr>
          <p:cNvSpPr/>
          <p:nvPr/>
        </p:nvSpPr>
        <p:spPr>
          <a:xfrm>
            <a:off x="-72572" y="-110671"/>
            <a:ext cx="12337143" cy="1325563"/>
          </a:xfrm>
          <a:prstGeom prst="rect">
            <a:avLst/>
          </a:prstGeom>
          <a:solidFill>
            <a:srgbClr val="FE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一个圆顶角，剪去另一个顶角 4">
            <a:extLst>
              <a:ext uri="{FF2B5EF4-FFF2-40B4-BE49-F238E27FC236}">
                <a16:creationId xmlns:a16="http://schemas.microsoft.com/office/drawing/2014/main" id="{5710BF90-EA82-0544-E7D1-FD5BD3357691}"/>
              </a:ext>
            </a:extLst>
          </p:cNvPr>
          <p:cNvSpPr/>
          <p:nvPr/>
        </p:nvSpPr>
        <p:spPr>
          <a:xfrm>
            <a:off x="-130628" y="-110672"/>
            <a:ext cx="2496457" cy="1325563"/>
          </a:xfrm>
          <a:prstGeom prst="snipRoundRect">
            <a:avLst>
              <a:gd name="adj1" fmla="val 0"/>
              <a:gd name="adj2" fmla="val 42946"/>
            </a:avLst>
          </a:prstGeom>
          <a:solidFill>
            <a:srgbClr val="0001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FF53FAD-33DC-3C74-3605-2BA387950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0671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FF"/>
                </a:solidFill>
              </a:rPr>
              <a:t>3.               </a:t>
            </a:r>
            <a:r>
              <a:rPr lang="zh-CN" altLang="en-US" dirty="0">
                <a:solidFill>
                  <a:srgbClr val="FFFFFF"/>
                </a:solidFill>
              </a:rPr>
              <a:t>后果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17BEF6-B387-5B72-F1E2-4CBC7160D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306" y="-27545"/>
            <a:ext cx="5606143" cy="2747963"/>
          </a:xfrm>
        </p:spPr>
        <p:txBody>
          <a:bodyPr>
            <a:normAutofit/>
          </a:bodyPr>
          <a:lstStyle/>
          <a:p>
            <a:r>
              <a:rPr lang="zh-CN" altLang="en-US" sz="600" dirty="0"/>
              <a:t>花园口</a:t>
            </a:r>
            <a:r>
              <a:rPr lang="zh-CN" altLang="en-US" sz="600" dirty="0">
                <a:hlinkClick r:id="rId2"/>
              </a:rPr>
              <a:t>决口</a:t>
            </a:r>
            <a:r>
              <a:rPr lang="zh-CN" altLang="en-US" sz="600" dirty="0"/>
              <a:t>后，奔腾的黄河水迅速下泄。此时正值雨季黄河上游河水暴涨，花园口决口处被迅速冲大，同时被淤塞的赵口也被大水冲开 。</a:t>
            </a:r>
            <a:endParaRPr lang="en-US" altLang="zh-CN" sz="600" dirty="0"/>
          </a:p>
          <a:p>
            <a:r>
              <a:rPr lang="zh-CN" altLang="en-US" sz="800" dirty="0"/>
              <a:t>赵口和花园口两股洪水汇合一起</a:t>
            </a:r>
            <a:r>
              <a:rPr lang="en-US" altLang="zh-CN" sz="800" dirty="0"/>
              <a:t>,</a:t>
            </a:r>
            <a:r>
              <a:rPr lang="zh-CN" altLang="en-US" sz="800" dirty="0"/>
              <a:t>如脱僵野马，奔泻而下的黄河水</a:t>
            </a:r>
            <a:r>
              <a:rPr lang="en-US" altLang="zh-CN" sz="800" dirty="0"/>
              <a:t>,</a:t>
            </a:r>
            <a:r>
              <a:rPr lang="zh-CN" altLang="en-US" sz="800" dirty="0"/>
              <a:t>卷起</a:t>
            </a:r>
            <a:r>
              <a:rPr lang="zh-CN" altLang="en-US" sz="800" dirty="0">
                <a:hlinkClick r:id="rId3"/>
              </a:rPr>
              <a:t>滔天巨浪</a:t>
            </a:r>
            <a:r>
              <a:rPr lang="zh-CN" altLang="en-US" sz="800" dirty="0"/>
              <a:t>，历时</a:t>
            </a:r>
            <a:r>
              <a:rPr lang="en-US" altLang="zh-CN" sz="800" dirty="0"/>
              <a:t>4</a:t>
            </a:r>
            <a:r>
              <a:rPr lang="zh-CN" altLang="en-US" sz="800" dirty="0"/>
              <a:t>天</a:t>
            </a:r>
            <a:r>
              <a:rPr lang="en-US" altLang="zh-CN" sz="800" dirty="0"/>
              <a:t>4</a:t>
            </a:r>
            <a:r>
              <a:rPr lang="zh-CN" altLang="en-US" sz="800" dirty="0"/>
              <a:t>夜</a:t>
            </a:r>
            <a:r>
              <a:rPr lang="en-US" altLang="zh-CN" sz="800" dirty="0"/>
              <a:t>,</a:t>
            </a:r>
            <a:r>
              <a:rPr lang="zh-CN" altLang="en-US" sz="800" dirty="0"/>
              <a:t>由西向东奔泄的河水冲断了</a:t>
            </a:r>
            <a:r>
              <a:rPr lang="zh-CN" altLang="en-US" sz="800" dirty="0">
                <a:hlinkClick r:id="rId4"/>
              </a:rPr>
              <a:t>陇海铁路</a:t>
            </a:r>
            <a:r>
              <a:rPr lang="zh-CN" altLang="en-US" sz="800" dirty="0"/>
              <a:t>，浩浩荡荡向豫东南流去。淹没了中牟、 尉氏、扶沟、西华、淮阳等地</a:t>
            </a:r>
            <a:r>
              <a:rPr lang="en-US" altLang="zh-CN" sz="800" dirty="0"/>
              <a:t>,</a:t>
            </a:r>
            <a:r>
              <a:rPr lang="zh-CN" altLang="en-US" sz="800" dirty="0"/>
              <a:t>又经颍河、</a:t>
            </a:r>
            <a:r>
              <a:rPr lang="zh-CN" altLang="en-US" sz="800" dirty="0">
                <a:hlinkClick r:id="rId5"/>
              </a:rPr>
              <a:t>西淝河</a:t>
            </a:r>
            <a:r>
              <a:rPr lang="zh-CN" altLang="en-US" sz="800" dirty="0"/>
              <a:t>，注入</a:t>
            </a:r>
            <a:r>
              <a:rPr lang="zh-CN" altLang="en-US" sz="800" dirty="0">
                <a:hlinkClick r:id="rId6"/>
              </a:rPr>
              <a:t>蚌埠</a:t>
            </a:r>
            <a:r>
              <a:rPr lang="zh-CN" altLang="en-US" sz="800" dirty="0"/>
              <a:t>上游的淮河</a:t>
            </a:r>
            <a:r>
              <a:rPr lang="en-US" altLang="zh-CN" sz="800" dirty="0"/>
              <a:t>,</a:t>
            </a:r>
            <a:r>
              <a:rPr lang="zh-CN" altLang="en-US" sz="800" dirty="0"/>
              <a:t>淹没了淮河的堤岸 </a:t>
            </a:r>
            <a:r>
              <a:rPr lang="en-US" altLang="zh-CN" sz="800" dirty="0"/>
              <a:t>,</a:t>
            </a:r>
            <a:r>
              <a:rPr lang="zh-CN" altLang="en-US" sz="800" dirty="0"/>
              <a:t>冲断了蚌埠附近的淮河铁路大桥。蚌埠向北经曹老集至</a:t>
            </a:r>
            <a:r>
              <a:rPr lang="zh-CN" altLang="en-US" sz="800" dirty="0">
                <a:hlinkClick r:id="rId7"/>
              </a:rPr>
              <a:t>宿县</a:t>
            </a:r>
            <a:r>
              <a:rPr lang="en-US" altLang="zh-CN" sz="800" dirty="0"/>
              <a:t>,</a:t>
            </a:r>
            <a:r>
              <a:rPr lang="zh-CN" altLang="en-US" sz="800" dirty="0"/>
              <a:t>也都成了一片汪洋。日军被黄水阻隔后。整个黄泛区由西北至东南</a:t>
            </a:r>
            <a:r>
              <a:rPr lang="en-US" altLang="zh-CN" sz="800" dirty="0"/>
              <a:t>,</a:t>
            </a:r>
            <a:r>
              <a:rPr lang="zh-CN" altLang="en-US" sz="800" dirty="0"/>
              <a:t>长达</a:t>
            </a:r>
            <a:r>
              <a:rPr lang="en-US" altLang="zh-CN" sz="800" dirty="0"/>
              <a:t>400</a:t>
            </a:r>
            <a:r>
              <a:rPr lang="zh-CN" altLang="en-US" sz="800" dirty="0"/>
              <a:t>余公里</a:t>
            </a:r>
            <a:r>
              <a:rPr lang="en-US" altLang="zh-CN" sz="800" dirty="0"/>
              <a:t>,</a:t>
            </a:r>
            <a:r>
              <a:rPr lang="zh-CN" altLang="en-US" sz="800" dirty="0"/>
              <a:t>流经豫、皖、苏</a:t>
            </a:r>
            <a:r>
              <a:rPr lang="en-US" altLang="zh-CN" sz="800" dirty="0"/>
              <a:t>3</a:t>
            </a:r>
            <a:r>
              <a:rPr lang="zh-CN" altLang="en-US" sz="800" dirty="0"/>
              <a:t>省</a:t>
            </a:r>
            <a:r>
              <a:rPr lang="en-US" altLang="zh-CN" sz="800" dirty="0"/>
              <a:t>44</a:t>
            </a:r>
            <a:r>
              <a:rPr lang="zh-CN" altLang="en-US" sz="800" dirty="0"/>
              <a:t>个县</a:t>
            </a:r>
            <a:r>
              <a:rPr lang="en-US" altLang="zh-CN" sz="800" dirty="0"/>
              <a:t>30</a:t>
            </a:r>
            <a:r>
              <a:rPr lang="zh-CN" altLang="en-US" sz="800" dirty="0"/>
              <a:t>多万</a:t>
            </a:r>
            <a:r>
              <a:rPr lang="zh-CN" altLang="en-US" sz="800" dirty="0">
                <a:hlinkClick r:id="rId8"/>
              </a:rPr>
              <a:t>平方公里</a:t>
            </a:r>
            <a:r>
              <a:rPr lang="zh-CN" altLang="en-US" sz="800" dirty="0"/>
              <a:t>的地方</a:t>
            </a:r>
            <a:r>
              <a:rPr lang="en-US" altLang="zh-CN" sz="800" dirty="0"/>
              <a:t>,</a:t>
            </a:r>
            <a:r>
              <a:rPr lang="zh-CN" altLang="en-US" sz="800" dirty="0"/>
              <a:t>给这一地区的人民生命财产造成了无法估量的损失。 据不完全统计</a:t>
            </a:r>
            <a:r>
              <a:rPr lang="en-US" altLang="zh-CN" sz="800" dirty="0"/>
              <a:t>,</a:t>
            </a:r>
            <a:r>
              <a:rPr lang="zh-CN" altLang="en-US" sz="800" dirty="0"/>
              <a:t>河南民宅被冲毁</a:t>
            </a:r>
            <a:r>
              <a:rPr lang="en-US" altLang="zh-CN" sz="800" dirty="0"/>
              <a:t>140</a:t>
            </a:r>
            <a:r>
              <a:rPr lang="zh-CN" altLang="en-US" sz="800" dirty="0"/>
              <a:t>万余家，淹没耕地</a:t>
            </a:r>
            <a:r>
              <a:rPr lang="en-US" altLang="zh-CN" sz="800" dirty="0"/>
              <a:t>800</a:t>
            </a:r>
            <a:r>
              <a:rPr lang="zh-CN" altLang="en-US" sz="800" dirty="0"/>
              <a:t>余万亩，安徽、江苏耕地被淹没</a:t>
            </a:r>
            <a:r>
              <a:rPr lang="en-US" altLang="zh-CN" sz="800" dirty="0"/>
              <a:t>1100</a:t>
            </a:r>
            <a:r>
              <a:rPr lang="zh-CN" altLang="en-US" sz="800" dirty="0"/>
              <a:t>余万亩</a:t>
            </a:r>
            <a:r>
              <a:rPr lang="en-US" altLang="zh-CN" sz="800" dirty="0"/>
              <a:t>,</a:t>
            </a:r>
            <a:r>
              <a:rPr lang="zh-CN" altLang="en-US" sz="800" dirty="0"/>
              <a:t>，倾家荡产者达</a:t>
            </a:r>
            <a:r>
              <a:rPr lang="en-US" altLang="zh-CN" sz="800" dirty="0"/>
              <a:t>480</a:t>
            </a:r>
            <a:r>
              <a:rPr lang="zh-CN" altLang="en-US" sz="800" dirty="0"/>
              <a:t>万人。</a:t>
            </a:r>
            <a:endParaRPr lang="zh-CN" altLang="en-US" sz="2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20C2C00-B731-2A86-B85B-6EDD4EA98F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73656" y="-55337"/>
            <a:ext cx="1442360" cy="121489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0A965BF-DDA1-3839-5D9A-BC8230EA060F}"/>
              </a:ext>
            </a:extLst>
          </p:cNvPr>
          <p:cNvSpPr txBox="1"/>
          <p:nvPr/>
        </p:nvSpPr>
        <p:spPr>
          <a:xfrm>
            <a:off x="565608" y="1649690"/>
            <a:ext cx="327881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黄河改道， 国民政府</a:t>
            </a:r>
            <a:r>
              <a:rPr lang="en-US" altLang="zh-CN" sz="1400" dirty="0"/>
              <a:t>《</a:t>
            </a:r>
            <a:r>
              <a:rPr lang="zh-CN" altLang="en-US" sz="1400" dirty="0"/>
              <a:t>豫省灾况纪实</a:t>
            </a:r>
            <a:r>
              <a:rPr lang="en-US" altLang="zh-CN" sz="1400" dirty="0"/>
              <a:t>》 </a:t>
            </a:r>
            <a:r>
              <a:rPr lang="zh-CN" altLang="en-US" sz="1400" dirty="0"/>
              <a:t>如此勾勒出黄泛区灾难图：黄泛区居民因事前毫无闻知，猝不及备，堤防骤溃，洪流踵至；财物田庐，悉付流水。当时</a:t>
            </a:r>
            <a:r>
              <a:rPr lang="zh-CN" altLang="en-US" sz="1400" dirty="0">
                <a:highlight>
                  <a:srgbClr val="FFFF00"/>
                </a:highlight>
              </a:rPr>
              <a:t>澎湃动地，呼号震天 ，其悲骇惨痛之状，实有未忍溯想</a:t>
            </a:r>
            <a:r>
              <a:rPr lang="zh-CN" altLang="en-US" sz="1400" dirty="0"/>
              <a:t>。以侥幸不死，因而仅保余生，大都缺衣乏食，魂荡魄惊。其辗转外徙者，又以饥馁煎迫，疾病侵夺，往往横尸道路，填委沟壑，为数不知几几 。幸而勉能逃出，得达彼岸，亦皆</a:t>
            </a:r>
            <a:r>
              <a:rPr lang="zh-CN" altLang="en-US" sz="1400" b="1" dirty="0"/>
              <a:t>九死一生</a:t>
            </a:r>
            <a:r>
              <a:rPr lang="zh-CN" altLang="en-US" sz="1400" dirty="0"/>
              <a:t>，艰苦备历，不为溺鬼，尽成流民</a:t>
            </a:r>
            <a:r>
              <a:rPr lang="en-US" altLang="zh-CN" sz="1400" dirty="0"/>
              <a:t>……</a:t>
            </a:r>
            <a:r>
              <a:rPr lang="zh-CN" altLang="en-US" sz="1400" dirty="0"/>
              <a:t>因之卖儿鬻女更是司空见惯 </a:t>
            </a:r>
            <a:r>
              <a:rPr lang="zh-CN" altLang="en-US" sz="1400" dirty="0">
                <a:hlinkClick r:id="rId10"/>
              </a:rPr>
              <a:t>河南省档案馆</a:t>
            </a:r>
            <a:r>
              <a:rPr lang="zh-CN" altLang="en-US" sz="1400" dirty="0"/>
              <a:t>的记载</a:t>
            </a:r>
            <a:r>
              <a:rPr lang="zh-CN" altLang="en-US" sz="1400" dirty="0">
                <a:hlinkClick r:id="rId11"/>
              </a:rPr>
              <a:t>死亡人数</a:t>
            </a:r>
            <a:r>
              <a:rPr lang="zh-CN" altLang="en-US" sz="1400" dirty="0"/>
              <a:t>为</a:t>
            </a:r>
            <a:r>
              <a:rPr lang="en-US" altLang="zh-CN" sz="1400" dirty="0"/>
              <a:t>89</a:t>
            </a:r>
            <a:r>
              <a:rPr lang="zh-CN" altLang="en-US" sz="1400" dirty="0"/>
              <a:t>万人，受灾人口的高达</a:t>
            </a:r>
            <a:r>
              <a:rPr lang="en-US" altLang="zh-CN" sz="1400" dirty="0"/>
              <a:t>1,200</a:t>
            </a:r>
            <a:r>
              <a:rPr lang="zh-CN" altLang="en-US" sz="1400" dirty="0"/>
              <a:t>万人， 花园口决堤事件给黄河下游豫（河南）、皖（安徽）和江苏等地的中国百姓带来了深重的灾难， 淹没耕地</a:t>
            </a:r>
            <a:r>
              <a:rPr lang="en-US" altLang="zh-CN" sz="1400" dirty="0"/>
              <a:t>1,200</a:t>
            </a:r>
            <a:r>
              <a:rPr lang="zh-CN" altLang="en-US" sz="1400" dirty="0"/>
              <a:t>余万亩，造成黄泛区。共计有千万人受灾，</a:t>
            </a:r>
            <a:r>
              <a:rPr lang="en-US" altLang="zh-CN" sz="1400" dirty="0"/>
              <a:t>390</a:t>
            </a:r>
            <a:r>
              <a:rPr lang="zh-CN" altLang="en-US" sz="1400" dirty="0"/>
              <a:t>万人流离失所。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BD83819-D755-E721-BAD6-BD12D76E314E}"/>
              </a:ext>
            </a:extLst>
          </p:cNvPr>
          <p:cNvSpPr txBox="1"/>
          <p:nvPr/>
        </p:nvSpPr>
        <p:spPr>
          <a:xfrm>
            <a:off x="3885482" y="1649690"/>
            <a:ext cx="4977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花园口决堤将黄河每年几十亿吨的泥沙顺着决口涌入平原，淤塞河道，淹没田野，</a:t>
            </a:r>
            <a:r>
              <a:rPr lang="zh-CN" altLang="en-US" dirty="0">
                <a:hlinkClick r:id="rId12"/>
              </a:rPr>
              <a:t>漫溢</a:t>
            </a:r>
            <a:r>
              <a:rPr lang="zh-CN" altLang="en-US" dirty="0"/>
              <a:t>湖泊 ，堵塞交通和航运，形成了穿越豫皖苏三省</a:t>
            </a:r>
            <a:r>
              <a:rPr lang="en-US" altLang="zh-CN" dirty="0"/>
              <a:t>44</a:t>
            </a:r>
            <a:r>
              <a:rPr lang="zh-CN" altLang="en-US" dirty="0"/>
              <a:t>个县的广阔黄泛区” 每年汛期时，黄水都会泛滥回流倒灌，淹没农田，洪水过后便是</a:t>
            </a:r>
            <a:r>
              <a:rPr lang="zh-CN" altLang="en-US" dirty="0">
                <a:hlinkClick r:id="rId13"/>
              </a:rPr>
              <a:t>蝗灾</a:t>
            </a:r>
            <a:r>
              <a:rPr lang="zh-CN" altLang="en-US" dirty="0"/>
              <a:t>，到处是沙丘，地表突兀凸凹，无法耕种，对当地农业造成严重破坏。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E47D034-DAB9-2217-B6C5-12C0159EBAEF}"/>
              </a:ext>
            </a:extLst>
          </p:cNvPr>
          <p:cNvSpPr txBox="1"/>
          <p:nvPr/>
        </p:nvSpPr>
        <p:spPr>
          <a:xfrm>
            <a:off x="3872912" y="3612036"/>
            <a:ext cx="4977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这次决口直接造成了</a:t>
            </a:r>
            <a:r>
              <a:rPr lang="en-US" altLang="zh-CN" dirty="0"/>
              <a:t>1941</a:t>
            </a:r>
            <a:r>
              <a:rPr lang="zh-CN" altLang="en-US" dirty="0"/>
              <a:t>年至</a:t>
            </a:r>
            <a:r>
              <a:rPr lang="en-US" altLang="zh-CN" dirty="0"/>
              <a:t>1943</a:t>
            </a:r>
            <a:r>
              <a:rPr lang="zh-CN" altLang="en-US" dirty="0"/>
              <a:t>年连续两年的大规模</a:t>
            </a:r>
            <a:r>
              <a:rPr lang="zh-CN" altLang="en-US" dirty="0">
                <a:hlinkClick r:id="rId14"/>
              </a:rPr>
              <a:t>旱灾</a:t>
            </a:r>
            <a:r>
              <a:rPr lang="zh-CN" altLang="en-US" dirty="0"/>
              <a:t>，并由此引发著名的的“</a:t>
            </a:r>
            <a:r>
              <a:rPr lang="zh-CN" altLang="en-US" dirty="0">
                <a:hlinkClick r:id="rId15"/>
              </a:rPr>
              <a:t>河南大饥荒</a:t>
            </a:r>
            <a:r>
              <a:rPr lang="zh-CN" altLang="en-US" dirty="0"/>
              <a:t>”，数千万人沦为难民，仅河南一地就有</a:t>
            </a:r>
            <a:r>
              <a:rPr lang="en-US" altLang="zh-CN" dirty="0"/>
              <a:t>300</a:t>
            </a:r>
            <a:r>
              <a:rPr lang="zh-CN" altLang="en-US" dirty="0"/>
              <a:t>万农民</a:t>
            </a:r>
            <a:r>
              <a:rPr lang="zh-CN" altLang="en-US" b="1" dirty="0"/>
              <a:t>死于饥饿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6229806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999B5A24-299A-CA0D-3143-E0FE836C8A8D}"/>
              </a:ext>
            </a:extLst>
          </p:cNvPr>
          <p:cNvSpPr/>
          <p:nvPr/>
        </p:nvSpPr>
        <p:spPr>
          <a:xfrm>
            <a:off x="184149" y="1321594"/>
            <a:ext cx="11823700" cy="53594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197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2AA8C98-FCB3-4D10-9E05-AC07A4F98C13}"/>
              </a:ext>
            </a:extLst>
          </p:cNvPr>
          <p:cNvSpPr/>
          <p:nvPr/>
        </p:nvSpPr>
        <p:spPr>
          <a:xfrm>
            <a:off x="-72572" y="-110671"/>
            <a:ext cx="12337143" cy="1325563"/>
          </a:xfrm>
          <a:prstGeom prst="rect">
            <a:avLst/>
          </a:prstGeom>
          <a:solidFill>
            <a:srgbClr val="FE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一个圆顶角，剪去另一个顶角 4">
            <a:extLst>
              <a:ext uri="{FF2B5EF4-FFF2-40B4-BE49-F238E27FC236}">
                <a16:creationId xmlns:a16="http://schemas.microsoft.com/office/drawing/2014/main" id="{CD40B4BD-CE1F-101A-4E28-90EEBD38AABF}"/>
              </a:ext>
            </a:extLst>
          </p:cNvPr>
          <p:cNvSpPr/>
          <p:nvPr/>
        </p:nvSpPr>
        <p:spPr>
          <a:xfrm>
            <a:off x="-130628" y="-110672"/>
            <a:ext cx="2496457" cy="1325563"/>
          </a:xfrm>
          <a:prstGeom prst="snipRoundRect">
            <a:avLst>
              <a:gd name="adj1" fmla="val 0"/>
              <a:gd name="adj2" fmla="val 42946"/>
            </a:avLst>
          </a:prstGeom>
          <a:solidFill>
            <a:srgbClr val="0001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8C4F509-2070-01BA-AE8D-23AE2451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0671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FF"/>
                </a:solidFill>
              </a:rPr>
              <a:t>1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80C351-FB5D-2249-082B-D9D8AE3D8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88368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E81A6-3B3F-B663-6347-7CDB645FB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FE3B5A25-43E7-BFA8-281F-B1A358E8A149}"/>
              </a:ext>
            </a:extLst>
          </p:cNvPr>
          <p:cNvSpPr/>
          <p:nvPr/>
        </p:nvSpPr>
        <p:spPr>
          <a:xfrm>
            <a:off x="184149" y="1321594"/>
            <a:ext cx="11823700" cy="53594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197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6F33BBD-5055-57B4-6705-5DFA123053F5}"/>
              </a:ext>
            </a:extLst>
          </p:cNvPr>
          <p:cNvSpPr/>
          <p:nvPr/>
        </p:nvSpPr>
        <p:spPr>
          <a:xfrm>
            <a:off x="-72572" y="-110671"/>
            <a:ext cx="12337143" cy="1325563"/>
          </a:xfrm>
          <a:prstGeom prst="rect">
            <a:avLst/>
          </a:prstGeom>
          <a:solidFill>
            <a:srgbClr val="FE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一个圆顶角，剪去另一个顶角 4">
            <a:extLst>
              <a:ext uri="{FF2B5EF4-FFF2-40B4-BE49-F238E27FC236}">
                <a16:creationId xmlns:a16="http://schemas.microsoft.com/office/drawing/2014/main" id="{D969FF75-310C-999E-5357-466A7C122280}"/>
              </a:ext>
            </a:extLst>
          </p:cNvPr>
          <p:cNvSpPr/>
          <p:nvPr/>
        </p:nvSpPr>
        <p:spPr>
          <a:xfrm>
            <a:off x="-130628" y="-110672"/>
            <a:ext cx="2496457" cy="1325563"/>
          </a:xfrm>
          <a:prstGeom prst="snipRoundRect">
            <a:avLst>
              <a:gd name="adj1" fmla="val 0"/>
              <a:gd name="adj2" fmla="val 42946"/>
            </a:avLst>
          </a:prstGeom>
          <a:solidFill>
            <a:srgbClr val="0001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5FB981A-D038-11DA-BBA4-FF72C868D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0671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FF"/>
                </a:solidFill>
              </a:rPr>
              <a:t>3. 5.           </a:t>
            </a:r>
            <a:r>
              <a:rPr lang="zh-CN" altLang="en-US" dirty="0">
                <a:solidFill>
                  <a:srgbClr val="FFFFFF"/>
                </a:solidFill>
              </a:rPr>
              <a:t>后果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08FD6B1-72B4-969C-BC79-26BDC5A96E56}"/>
              </a:ext>
            </a:extLst>
          </p:cNvPr>
          <p:cNvSpPr txBox="1"/>
          <p:nvPr/>
        </p:nvSpPr>
        <p:spPr>
          <a:xfrm>
            <a:off x="522980" y="1621409"/>
            <a:ext cx="49773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花园口决堤计划成功阻止了日军西进，实现了战略目的，但也因此付出了</a:t>
            </a:r>
            <a:r>
              <a:rPr lang="zh-CN" altLang="en-US" sz="2800" b="1" dirty="0"/>
              <a:t>巨大的代价</a:t>
            </a:r>
            <a:r>
              <a:rPr lang="zh-CN" altLang="en-US" dirty="0"/>
              <a:t>。只有少量老百姓得到</a:t>
            </a:r>
            <a:r>
              <a:rPr lang="en-US" altLang="zh-CN" dirty="0">
                <a:highlight>
                  <a:srgbClr val="FFFF00"/>
                </a:highlight>
              </a:rPr>
              <a:t>5</a:t>
            </a:r>
            <a:r>
              <a:rPr lang="zh-CN" altLang="en-US" dirty="0">
                <a:highlight>
                  <a:srgbClr val="FFFF00"/>
                </a:highlight>
              </a:rPr>
              <a:t>元的“逃荒费”</a:t>
            </a:r>
            <a:r>
              <a:rPr lang="zh-CN" altLang="en-US" dirty="0"/>
              <a:t>，提前疏散，黄河下游的大量民众根本</a:t>
            </a:r>
            <a:r>
              <a:rPr lang="zh-CN" altLang="en-US" sz="2800" b="1" dirty="0"/>
              <a:t>来不及逃离</a:t>
            </a:r>
            <a:r>
              <a:rPr lang="zh-CN" altLang="en-US" dirty="0"/>
              <a:t>。据调查，这次事件造成</a:t>
            </a:r>
            <a:r>
              <a:rPr lang="en-US" altLang="zh-CN" sz="3200" dirty="0"/>
              <a:t>1200</a:t>
            </a:r>
            <a:r>
              <a:rPr lang="zh-CN" altLang="en-US" sz="3200" dirty="0"/>
              <a:t>万人</a:t>
            </a:r>
            <a:r>
              <a:rPr lang="zh-CN" altLang="en-US" dirty="0"/>
              <a:t>受灾，</a:t>
            </a:r>
            <a:r>
              <a:rPr lang="en-US" altLang="zh-CN" sz="3200" dirty="0"/>
              <a:t>390</a:t>
            </a:r>
            <a:r>
              <a:rPr lang="zh-CN" altLang="en-US" sz="3200" dirty="0"/>
              <a:t>万人</a:t>
            </a:r>
            <a:r>
              <a:rPr lang="zh-CN" altLang="en-US" dirty="0"/>
              <a:t>流离失所，</a:t>
            </a:r>
            <a:r>
              <a:rPr lang="en-US" altLang="zh-CN" sz="3200" dirty="0"/>
              <a:t>89</a:t>
            </a:r>
            <a:r>
              <a:rPr lang="zh-CN" altLang="en-US" sz="3200" dirty="0"/>
              <a:t>万人</a:t>
            </a:r>
            <a:r>
              <a:rPr lang="zh-CN" altLang="en-US" dirty="0"/>
              <a:t>死亡。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FD40A2C-38AF-0644-AF7E-72BA72636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740" y="1621409"/>
            <a:ext cx="6001280" cy="433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783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B4180-D1BD-5D83-A12C-D359C5206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9248287C-BA5E-BB55-21A0-0138DA826DFE}"/>
              </a:ext>
            </a:extLst>
          </p:cNvPr>
          <p:cNvSpPr/>
          <p:nvPr/>
        </p:nvSpPr>
        <p:spPr>
          <a:xfrm>
            <a:off x="184149" y="1321594"/>
            <a:ext cx="11823700" cy="53594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197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A677E9F-6DE3-8C5C-CE53-E13B7DDCF6BD}"/>
              </a:ext>
            </a:extLst>
          </p:cNvPr>
          <p:cNvSpPr/>
          <p:nvPr/>
        </p:nvSpPr>
        <p:spPr>
          <a:xfrm>
            <a:off x="-72572" y="-110671"/>
            <a:ext cx="12337143" cy="1325563"/>
          </a:xfrm>
          <a:prstGeom prst="rect">
            <a:avLst/>
          </a:prstGeom>
          <a:solidFill>
            <a:srgbClr val="FE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一个圆顶角，剪去另一个顶角 4">
            <a:extLst>
              <a:ext uri="{FF2B5EF4-FFF2-40B4-BE49-F238E27FC236}">
                <a16:creationId xmlns:a16="http://schemas.microsoft.com/office/drawing/2014/main" id="{59C26454-FB79-20D9-6DC9-D3C72368B8C2}"/>
              </a:ext>
            </a:extLst>
          </p:cNvPr>
          <p:cNvSpPr/>
          <p:nvPr/>
        </p:nvSpPr>
        <p:spPr>
          <a:xfrm>
            <a:off x="-130628" y="-110672"/>
            <a:ext cx="2496457" cy="1325563"/>
          </a:xfrm>
          <a:prstGeom prst="snipRoundRect">
            <a:avLst>
              <a:gd name="adj1" fmla="val 0"/>
              <a:gd name="adj2" fmla="val 42946"/>
            </a:avLst>
          </a:prstGeom>
          <a:solidFill>
            <a:srgbClr val="0001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5CC31F2-EF0F-3711-6109-A7E89FF2A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0671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FF"/>
                </a:solidFill>
              </a:rPr>
              <a:t>3. 5.           </a:t>
            </a:r>
            <a:r>
              <a:rPr lang="zh-CN" altLang="en-US" dirty="0">
                <a:solidFill>
                  <a:srgbClr val="FFFFFF"/>
                </a:solidFill>
              </a:rPr>
              <a:t>后果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8ADE82B-2E47-4870-B069-1D7AE56E4AC7}"/>
              </a:ext>
            </a:extLst>
          </p:cNvPr>
          <p:cNvSpPr txBox="1"/>
          <p:nvPr/>
        </p:nvSpPr>
        <p:spPr>
          <a:xfrm>
            <a:off x="522980" y="1621409"/>
            <a:ext cx="4977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花园口决堤</a:t>
            </a:r>
            <a:r>
              <a:rPr lang="en-US" altLang="zh-CN" dirty="0"/>
              <a:t>3</a:t>
            </a:r>
            <a:r>
              <a:rPr lang="zh-CN" altLang="en-US" dirty="0"/>
              <a:t>年后，</a:t>
            </a:r>
            <a:r>
              <a:rPr lang="en-US" altLang="zh-CN" dirty="0"/>
              <a:t>1944</a:t>
            </a:r>
            <a:r>
              <a:rPr lang="zh-CN" altLang="en-US" dirty="0"/>
              <a:t>年，日军才占领郑州。日军曾试图修复堤防，但效果有限。抗战胜利后，由于</a:t>
            </a:r>
            <a:r>
              <a:rPr lang="zh-CN" altLang="en-US" dirty="0">
                <a:hlinkClick r:id="rId2"/>
              </a:rPr>
              <a:t>黄泛区</a:t>
            </a:r>
            <a:r>
              <a:rPr lang="zh-CN" altLang="en-US" dirty="0"/>
              <a:t>、黄河旧道分属国共两党，一时也未能达成一致。</a:t>
            </a:r>
            <a:r>
              <a:rPr lang="en-US" altLang="zh-CN" dirty="0"/>
              <a:t>1947</a:t>
            </a:r>
            <a:r>
              <a:rPr lang="zh-CN" altLang="en-US" dirty="0"/>
              <a:t>年，花园口堤防修复工程才最终完工。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93A4BB6-F0DF-BB5C-F5F9-01B4ED9221D4}"/>
              </a:ext>
            </a:extLst>
          </p:cNvPr>
          <p:cNvSpPr txBox="1"/>
          <p:nvPr/>
        </p:nvSpPr>
        <p:spPr>
          <a:xfrm>
            <a:off x="522980" y="3020600"/>
            <a:ext cx="4977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花园口决堤损失惨重，国内外舆论压力很大，为此国民政府一直声称是“日军轰炸”导致。蒋介石败退台湾后，党内也一直不许公开讨论。直到</a:t>
            </a:r>
            <a:r>
              <a:rPr lang="en-US" altLang="zh-CN" dirty="0"/>
              <a:t>80</a:t>
            </a:r>
            <a:r>
              <a:rPr lang="zh-CN" altLang="en-US" dirty="0"/>
              <a:t>年代后，才渐渐放开。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DC454C9-0278-5D14-142D-E43E0A98D49D}"/>
              </a:ext>
            </a:extLst>
          </p:cNvPr>
          <p:cNvSpPr txBox="1"/>
          <p:nvPr/>
        </p:nvSpPr>
        <p:spPr>
          <a:xfrm>
            <a:off x="522980" y="4220929"/>
            <a:ext cx="49773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effectLst/>
              </a:rPr>
              <a:t>花园口决堤造成</a:t>
            </a:r>
            <a:r>
              <a:rPr lang="en-US" altLang="zh-CN" dirty="0">
                <a:effectLst/>
              </a:rPr>
              <a:t>1200</a:t>
            </a:r>
            <a:r>
              <a:rPr lang="zh-CN" altLang="en-US" dirty="0">
                <a:effectLst/>
              </a:rPr>
              <a:t>万人受灾，</a:t>
            </a:r>
            <a:r>
              <a:rPr lang="en-US" altLang="zh-CN" dirty="0">
                <a:effectLst/>
              </a:rPr>
              <a:t>89</a:t>
            </a:r>
            <a:r>
              <a:rPr lang="zh-CN" altLang="en-US" dirty="0">
                <a:effectLst/>
              </a:rPr>
              <a:t>万人死亡，黄泛区大面积饥荒等后续影响。它与</a:t>
            </a:r>
            <a:r>
              <a:rPr lang="en-US" altLang="zh-CN" dirty="0">
                <a:effectLst/>
              </a:rPr>
              <a:t>1938</a:t>
            </a:r>
            <a:r>
              <a:rPr lang="zh-CN" altLang="en-US" dirty="0">
                <a:effectLst/>
              </a:rPr>
              <a:t>年长沙文夕大火、</a:t>
            </a:r>
            <a:r>
              <a:rPr lang="en-US" altLang="zh-CN" dirty="0">
                <a:effectLst/>
              </a:rPr>
              <a:t>1941</a:t>
            </a:r>
            <a:r>
              <a:rPr lang="zh-CN" altLang="en-US" dirty="0">
                <a:effectLst/>
              </a:rPr>
              <a:t>年重庆防空洞惨案，并称为中国抗战史上的</a:t>
            </a:r>
            <a:r>
              <a:rPr lang="zh-CN" altLang="en-US" sz="2400" b="1" dirty="0">
                <a:effectLst/>
              </a:rPr>
              <a:t>三大惨案</a:t>
            </a:r>
            <a:r>
              <a:rPr lang="zh-CN" altLang="en-US" dirty="0">
                <a:effectLst/>
              </a:rPr>
              <a:t>。</a:t>
            </a:r>
          </a:p>
          <a:p>
            <a:br>
              <a:rPr lang="zh-CN" altLang="en-US" dirty="0">
                <a:effectLst/>
              </a:rPr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40533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2D993-9AAD-EBEE-2639-5E2E4FA27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68247E8B-A83D-CDBB-C4E2-72443B1189E8}"/>
              </a:ext>
            </a:extLst>
          </p:cNvPr>
          <p:cNvSpPr/>
          <p:nvPr/>
        </p:nvSpPr>
        <p:spPr>
          <a:xfrm>
            <a:off x="184149" y="1321594"/>
            <a:ext cx="11823700" cy="53594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197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6401130-33E2-4EDF-163C-9FEFD34F1EBA}"/>
              </a:ext>
            </a:extLst>
          </p:cNvPr>
          <p:cNvSpPr/>
          <p:nvPr/>
        </p:nvSpPr>
        <p:spPr>
          <a:xfrm>
            <a:off x="-72572" y="-110671"/>
            <a:ext cx="12337143" cy="1325563"/>
          </a:xfrm>
          <a:prstGeom prst="rect">
            <a:avLst/>
          </a:prstGeom>
          <a:solidFill>
            <a:srgbClr val="FE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一个圆顶角，剪去另一个顶角 4">
            <a:extLst>
              <a:ext uri="{FF2B5EF4-FFF2-40B4-BE49-F238E27FC236}">
                <a16:creationId xmlns:a16="http://schemas.microsoft.com/office/drawing/2014/main" id="{FD796B42-5D98-4C4A-948D-B6E8FF229BD1}"/>
              </a:ext>
            </a:extLst>
          </p:cNvPr>
          <p:cNvSpPr/>
          <p:nvPr/>
        </p:nvSpPr>
        <p:spPr>
          <a:xfrm>
            <a:off x="-130628" y="-110672"/>
            <a:ext cx="2496457" cy="1325563"/>
          </a:xfrm>
          <a:prstGeom prst="snipRoundRect">
            <a:avLst>
              <a:gd name="adj1" fmla="val 0"/>
              <a:gd name="adj2" fmla="val 42946"/>
            </a:avLst>
          </a:prstGeom>
          <a:solidFill>
            <a:srgbClr val="0001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C92129C-8CFC-0065-F8C1-B81F5A67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0671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FF"/>
                </a:solidFill>
              </a:rPr>
              <a:t>4.               </a:t>
            </a:r>
            <a:r>
              <a:rPr lang="zh-CN" altLang="en-US" dirty="0">
                <a:solidFill>
                  <a:srgbClr val="FFFFFF"/>
                </a:solidFill>
              </a:rPr>
              <a:t>总结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5AF55D9-A225-78C4-F7C3-C59F34E82462}"/>
              </a:ext>
            </a:extLst>
          </p:cNvPr>
          <p:cNvSpPr txBox="1"/>
          <p:nvPr/>
        </p:nvSpPr>
        <p:spPr>
          <a:xfrm>
            <a:off x="522980" y="1621409"/>
            <a:ext cx="4977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　至今花园口被挖开仍旧受到史学界的谴责，倾泻而出的滚滚黄河到底对阻止日寇进攻起到了多大的作用</a:t>
            </a:r>
            <a:r>
              <a:rPr lang="en-US" altLang="zh-CN" dirty="0"/>
              <a:t>——“</a:t>
            </a:r>
            <a:r>
              <a:rPr lang="zh-CN" altLang="en-US" dirty="0"/>
              <a:t>花园口惨案”四个月后日寇绕过黄泛区开始进攻鄂省。</a:t>
            </a:r>
            <a:r>
              <a:rPr lang="en-US" altLang="zh-CN" dirty="0"/>
              <a:t>10</a:t>
            </a:r>
            <a:r>
              <a:rPr lang="zh-CN" altLang="en-US" dirty="0"/>
              <a:t>月</a:t>
            </a:r>
            <a:r>
              <a:rPr lang="en-US" altLang="zh-CN" dirty="0"/>
              <a:t>25</a:t>
            </a:r>
            <a:r>
              <a:rPr lang="zh-CN" altLang="en-US" dirty="0"/>
              <a:t>日，武汉沦陷。可以说，掘开花园口只是争取了短暂的喘息时间，并没能阻止日寇进攻的步骤，但是给几百万同胞带来了巨大的灾难，无奈的蒋介石因此事至今还受到舆论界和史学界的抨击。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EA2134A-20F2-5164-E181-728CA55ED1F7}"/>
              </a:ext>
            </a:extLst>
          </p:cNvPr>
          <p:cNvSpPr txBox="1"/>
          <p:nvPr/>
        </p:nvSpPr>
        <p:spPr>
          <a:xfrm>
            <a:off x="5257800" y="2936886"/>
            <a:ext cx="49773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　在有关掘堤的最高军事会议上蒋介石曾说：“此次掘口有关国家民族的命运，没有小的牺牲，哪有大的成就，在这种紧要关头，要切戒妇人之心，必须打破一切顾虑，坚决去干。”但是事后分析，花园口掘堤确实是“巨大的牺牲”的换来了“很小的成就”。这样破坏了生态，也造成了后面的民变，失去民心，得来了千古骂名，而“花园口”和“黄泛区”成为了蒋介石永远的大忌不再提及。</a:t>
            </a:r>
          </a:p>
        </p:txBody>
      </p:sp>
    </p:spTree>
    <p:extLst>
      <p:ext uri="{BB962C8B-B14F-4D97-AF65-F5344CB8AC3E}">
        <p14:creationId xmlns:p14="http://schemas.microsoft.com/office/powerpoint/2010/main" val="25008044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3C1FA-3D0D-0543-E82C-B9436D138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3060D290-5F6D-EC18-215A-209370967DCD}"/>
              </a:ext>
            </a:extLst>
          </p:cNvPr>
          <p:cNvSpPr/>
          <p:nvPr/>
        </p:nvSpPr>
        <p:spPr>
          <a:xfrm>
            <a:off x="184149" y="1321594"/>
            <a:ext cx="11823700" cy="53594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197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11529AB-2AAC-088A-F24A-96B9B9DC1FF3}"/>
              </a:ext>
            </a:extLst>
          </p:cNvPr>
          <p:cNvSpPr/>
          <p:nvPr/>
        </p:nvSpPr>
        <p:spPr>
          <a:xfrm>
            <a:off x="-72572" y="-110671"/>
            <a:ext cx="12337143" cy="1325563"/>
          </a:xfrm>
          <a:prstGeom prst="rect">
            <a:avLst/>
          </a:prstGeom>
          <a:solidFill>
            <a:srgbClr val="FE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一个圆顶角，剪去另一个顶角 4">
            <a:extLst>
              <a:ext uri="{FF2B5EF4-FFF2-40B4-BE49-F238E27FC236}">
                <a16:creationId xmlns:a16="http://schemas.microsoft.com/office/drawing/2014/main" id="{30E0C0B4-283E-C369-394E-24454F4AAF81}"/>
              </a:ext>
            </a:extLst>
          </p:cNvPr>
          <p:cNvSpPr/>
          <p:nvPr/>
        </p:nvSpPr>
        <p:spPr>
          <a:xfrm>
            <a:off x="-130628" y="-110672"/>
            <a:ext cx="2496457" cy="1325563"/>
          </a:xfrm>
          <a:prstGeom prst="snipRoundRect">
            <a:avLst>
              <a:gd name="adj1" fmla="val 0"/>
              <a:gd name="adj2" fmla="val 42946"/>
            </a:avLst>
          </a:prstGeom>
          <a:solidFill>
            <a:srgbClr val="0001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EED8600-5761-424A-EC23-AF9A3EF11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0671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FF"/>
                </a:solidFill>
              </a:rPr>
              <a:t>N/A.              End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6DF5FE2-D75B-AC55-A9FF-966400A21623}"/>
              </a:ext>
            </a:extLst>
          </p:cNvPr>
          <p:cNvSpPr txBox="1"/>
          <p:nvPr/>
        </p:nvSpPr>
        <p:spPr>
          <a:xfrm>
            <a:off x="522980" y="1621409"/>
            <a:ext cx="4977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感谢收看</a:t>
            </a:r>
            <a:endParaRPr lang="en-US" altLang="zh-CN" dirty="0"/>
          </a:p>
          <a:p>
            <a:r>
              <a:rPr lang="en-US" altLang="zh-CN" dirty="0"/>
              <a:t>10/19/2025</a:t>
            </a:r>
          </a:p>
        </p:txBody>
      </p:sp>
    </p:spTree>
    <p:extLst>
      <p:ext uri="{BB962C8B-B14F-4D97-AF65-F5344CB8AC3E}">
        <p14:creationId xmlns:p14="http://schemas.microsoft.com/office/powerpoint/2010/main" val="23774089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A2137-DF2F-7F6C-2257-599F85B7A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BC3D2A7F-41EE-E599-13BE-67DCEF6F274A}"/>
              </a:ext>
            </a:extLst>
          </p:cNvPr>
          <p:cNvSpPr/>
          <p:nvPr/>
        </p:nvSpPr>
        <p:spPr>
          <a:xfrm>
            <a:off x="184149" y="1321594"/>
            <a:ext cx="11823700" cy="53594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197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E9ED646-E4F9-25C2-F085-61824178008F}"/>
              </a:ext>
            </a:extLst>
          </p:cNvPr>
          <p:cNvSpPr/>
          <p:nvPr/>
        </p:nvSpPr>
        <p:spPr>
          <a:xfrm>
            <a:off x="-72572" y="-110671"/>
            <a:ext cx="12337143" cy="1325563"/>
          </a:xfrm>
          <a:prstGeom prst="rect">
            <a:avLst/>
          </a:prstGeom>
          <a:solidFill>
            <a:srgbClr val="FE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一个圆顶角，剪去另一个顶角 4">
            <a:extLst>
              <a:ext uri="{FF2B5EF4-FFF2-40B4-BE49-F238E27FC236}">
                <a16:creationId xmlns:a16="http://schemas.microsoft.com/office/drawing/2014/main" id="{4D73EAFE-0045-B65A-C742-C67E83D4F49C}"/>
              </a:ext>
            </a:extLst>
          </p:cNvPr>
          <p:cNvSpPr/>
          <p:nvPr/>
        </p:nvSpPr>
        <p:spPr>
          <a:xfrm>
            <a:off x="-130628" y="-110672"/>
            <a:ext cx="2496457" cy="1325563"/>
          </a:xfrm>
          <a:prstGeom prst="snipRoundRect">
            <a:avLst>
              <a:gd name="adj1" fmla="val 0"/>
              <a:gd name="adj2" fmla="val 42946"/>
            </a:avLst>
          </a:prstGeom>
          <a:solidFill>
            <a:srgbClr val="0001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F6E9874-7B5C-C308-0771-EDE2E9543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0671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FF"/>
                </a:solidFill>
              </a:rPr>
              <a:t>1.              </a:t>
            </a:r>
            <a:r>
              <a:rPr lang="zh-CN" altLang="en-US" dirty="0">
                <a:solidFill>
                  <a:srgbClr val="FFFFFF"/>
                </a:solidFill>
              </a:rPr>
              <a:t>事件伊始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109B7F-5D8D-80F7-8AC4-79521D409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1938</a:t>
            </a:r>
            <a:r>
              <a:rPr lang="zh-CN" altLang="en-US" dirty="0"/>
              <a:t>年</a:t>
            </a:r>
            <a:r>
              <a:rPr lang="en-US" altLang="zh-CN" dirty="0"/>
              <a:t>5</a:t>
            </a:r>
            <a:r>
              <a:rPr lang="zh-CN" altLang="en-US" dirty="0"/>
              <a:t>月下旬至</a:t>
            </a:r>
            <a:r>
              <a:rPr lang="en-US" altLang="zh-CN" dirty="0"/>
              <a:t>6</a:t>
            </a:r>
            <a:r>
              <a:rPr lang="zh-CN" altLang="en-US" dirty="0"/>
              <a:t>月初，</a:t>
            </a:r>
            <a:r>
              <a:rPr lang="zh-CN" altLang="en-US" dirty="0">
                <a:highlight>
                  <a:srgbClr val="FFFF00"/>
                </a:highlight>
              </a:rPr>
              <a:t>日军</a:t>
            </a:r>
            <a:r>
              <a:rPr lang="zh-CN" altLang="en-US" dirty="0"/>
              <a:t>在占领徐州后沿陇海路西进，准备</a:t>
            </a:r>
            <a:r>
              <a:rPr lang="zh-CN" altLang="en-US" dirty="0">
                <a:highlight>
                  <a:srgbClr val="FFFF00"/>
                </a:highlight>
              </a:rPr>
              <a:t>夺取郑州，进攻武汉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蒋介石电令：在</a:t>
            </a:r>
            <a:r>
              <a:rPr lang="zh-CN" altLang="en-US" b="1" dirty="0">
                <a:hlinkClick r:id="rId2"/>
              </a:rPr>
              <a:t>中牟</a:t>
            </a:r>
            <a:r>
              <a:rPr lang="zh-CN" altLang="en-US" b="1" dirty="0">
                <a:solidFill>
                  <a:srgbClr val="FE0000"/>
                </a:solidFill>
              </a:rPr>
              <a:t>赵口</a:t>
            </a:r>
            <a:r>
              <a:rPr lang="zh-CN" altLang="en-US" dirty="0"/>
              <a:t>掘堤，当夜</a:t>
            </a:r>
            <a:r>
              <a:rPr lang="en-US" altLang="zh-CN" b="1" dirty="0"/>
              <a:t>24</a:t>
            </a:r>
            <a:r>
              <a:rPr lang="zh-CN" altLang="en-US" b="1" dirty="0"/>
              <a:t>时</a:t>
            </a:r>
            <a:r>
              <a:rPr lang="zh-CN" altLang="en-US" dirty="0"/>
              <a:t>放水。</a:t>
            </a:r>
          </a:p>
        </p:txBody>
      </p:sp>
    </p:spTree>
    <p:extLst>
      <p:ext uri="{BB962C8B-B14F-4D97-AF65-F5344CB8AC3E}">
        <p14:creationId xmlns:p14="http://schemas.microsoft.com/office/powerpoint/2010/main" val="1484015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09929-3FB6-2C94-1FCC-CEF6DA59E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7EDFA455-9E52-44CD-1688-95B42C72B77A}"/>
              </a:ext>
            </a:extLst>
          </p:cNvPr>
          <p:cNvSpPr/>
          <p:nvPr/>
        </p:nvSpPr>
        <p:spPr>
          <a:xfrm>
            <a:off x="184149" y="1321594"/>
            <a:ext cx="11823700" cy="53594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197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344EB3D-F026-913E-4940-92CDADC1242E}"/>
              </a:ext>
            </a:extLst>
          </p:cNvPr>
          <p:cNvSpPr/>
          <p:nvPr/>
        </p:nvSpPr>
        <p:spPr>
          <a:xfrm>
            <a:off x="-72572" y="-110671"/>
            <a:ext cx="12337143" cy="1325563"/>
          </a:xfrm>
          <a:prstGeom prst="rect">
            <a:avLst/>
          </a:prstGeom>
          <a:solidFill>
            <a:srgbClr val="FE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一个圆顶角，剪去另一个顶角 4">
            <a:extLst>
              <a:ext uri="{FF2B5EF4-FFF2-40B4-BE49-F238E27FC236}">
                <a16:creationId xmlns:a16="http://schemas.microsoft.com/office/drawing/2014/main" id="{9424EA6C-FF99-2490-C5EC-DF5CC3BABE98}"/>
              </a:ext>
            </a:extLst>
          </p:cNvPr>
          <p:cNvSpPr/>
          <p:nvPr/>
        </p:nvSpPr>
        <p:spPr>
          <a:xfrm>
            <a:off x="-130628" y="-110672"/>
            <a:ext cx="2496457" cy="1325563"/>
          </a:xfrm>
          <a:prstGeom prst="snipRoundRect">
            <a:avLst>
              <a:gd name="adj1" fmla="val 0"/>
              <a:gd name="adj2" fmla="val 42946"/>
            </a:avLst>
          </a:prstGeom>
          <a:solidFill>
            <a:srgbClr val="0001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DCD10B9-38B9-BD10-C458-C4934230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0671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FF"/>
                </a:solidFill>
              </a:rPr>
              <a:t>1.              </a:t>
            </a:r>
            <a:r>
              <a:rPr lang="zh-CN" altLang="en-US" dirty="0">
                <a:solidFill>
                  <a:srgbClr val="FFFFFF"/>
                </a:solidFill>
              </a:rPr>
              <a:t>事件伊始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D5525A-020E-3ED7-3A30-2117625E2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800" dirty="0"/>
              <a:t>赵口是哪里？</a:t>
            </a:r>
            <a:endParaRPr lang="en-US" altLang="zh-CN" sz="4800" dirty="0"/>
          </a:p>
          <a:p>
            <a:pPr marL="0" indent="0">
              <a:buNone/>
            </a:pPr>
            <a:r>
              <a:rPr lang="zh-CN" altLang="en-US" dirty="0"/>
              <a:t>赵口在花园口下游，距花园口大约</a:t>
            </a:r>
            <a:r>
              <a:rPr lang="en-US" altLang="zh-CN" dirty="0"/>
              <a:t>40</a:t>
            </a:r>
            <a:r>
              <a:rPr lang="zh-CN" altLang="en-US" dirty="0"/>
              <a:t>公里。</a:t>
            </a:r>
            <a:endParaRPr lang="zh-CN" altLang="en-US" sz="48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F136786-02EF-D994-C1C4-3801A79A6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99" y="3087011"/>
            <a:ext cx="6549079" cy="3196654"/>
          </a:xfrm>
          <a:prstGeom prst="rect">
            <a:avLst/>
          </a:prstGeom>
        </p:spPr>
      </p:pic>
      <p:sp>
        <p:nvSpPr>
          <p:cNvPr id="9" name="箭头: 下 8">
            <a:extLst>
              <a:ext uri="{FF2B5EF4-FFF2-40B4-BE49-F238E27FC236}">
                <a16:creationId xmlns:a16="http://schemas.microsoft.com/office/drawing/2014/main" id="{567D3C73-D582-31AC-C0D5-230E0CACEA40}"/>
              </a:ext>
            </a:extLst>
          </p:cNvPr>
          <p:cNvSpPr/>
          <p:nvPr/>
        </p:nvSpPr>
        <p:spPr>
          <a:xfrm rot="7018279">
            <a:off x="4597401" y="4084168"/>
            <a:ext cx="317500" cy="698500"/>
          </a:xfrm>
          <a:prstGeom prst="downArrow">
            <a:avLst/>
          </a:prstGeom>
          <a:solidFill>
            <a:srgbClr val="000197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6F518C1-7E17-7362-58CE-326D1C81F02F}"/>
              </a:ext>
            </a:extLst>
          </p:cNvPr>
          <p:cNvSpPr txBox="1"/>
          <p:nvPr/>
        </p:nvSpPr>
        <p:spPr>
          <a:xfrm>
            <a:off x="5139415" y="4470672"/>
            <a:ext cx="191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赵口</a:t>
            </a:r>
          </a:p>
        </p:txBody>
      </p:sp>
      <p:sp>
        <p:nvSpPr>
          <p:cNvPr id="11" name="箭头: 下 10">
            <a:extLst>
              <a:ext uri="{FF2B5EF4-FFF2-40B4-BE49-F238E27FC236}">
                <a16:creationId xmlns:a16="http://schemas.microsoft.com/office/drawing/2014/main" id="{A47A1E28-FD86-D419-4A0C-5D55F673F3E0}"/>
              </a:ext>
            </a:extLst>
          </p:cNvPr>
          <p:cNvSpPr/>
          <p:nvPr/>
        </p:nvSpPr>
        <p:spPr>
          <a:xfrm rot="13947486">
            <a:off x="2127029" y="4090660"/>
            <a:ext cx="317500" cy="698500"/>
          </a:xfrm>
          <a:prstGeom prst="downArrow">
            <a:avLst/>
          </a:prstGeom>
          <a:solidFill>
            <a:srgbClr val="000197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E2A3B6E-5B76-EC79-72BC-19ACF412ED29}"/>
              </a:ext>
            </a:extLst>
          </p:cNvPr>
          <p:cNvSpPr txBox="1"/>
          <p:nvPr/>
        </p:nvSpPr>
        <p:spPr>
          <a:xfrm>
            <a:off x="1935840" y="4671435"/>
            <a:ext cx="191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花园口</a:t>
            </a:r>
          </a:p>
        </p:txBody>
      </p:sp>
    </p:spTree>
    <p:extLst>
      <p:ext uri="{BB962C8B-B14F-4D97-AF65-F5344CB8AC3E}">
        <p14:creationId xmlns:p14="http://schemas.microsoft.com/office/powerpoint/2010/main" val="10806193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8F4E1-14D5-2478-57BF-1458D6852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89E55EF2-317D-21A2-D8FC-849F18C58766}"/>
              </a:ext>
            </a:extLst>
          </p:cNvPr>
          <p:cNvSpPr/>
          <p:nvPr/>
        </p:nvSpPr>
        <p:spPr>
          <a:xfrm>
            <a:off x="184149" y="1321594"/>
            <a:ext cx="11823700" cy="53594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197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152162C-1466-E0A9-483A-9DCACF0E216A}"/>
              </a:ext>
            </a:extLst>
          </p:cNvPr>
          <p:cNvSpPr/>
          <p:nvPr/>
        </p:nvSpPr>
        <p:spPr>
          <a:xfrm>
            <a:off x="-72572" y="-110671"/>
            <a:ext cx="12337143" cy="1325563"/>
          </a:xfrm>
          <a:prstGeom prst="rect">
            <a:avLst/>
          </a:prstGeom>
          <a:solidFill>
            <a:srgbClr val="FE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一个圆顶角，剪去另一个顶角 4">
            <a:extLst>
              <a:ext uri="{FF2B5EF4-FFF2-40B4-BE49-F238E27FC236}">
                <a16:creationId xmlns:a16="http://schemas.microsoft.com/office/drawing/2014/main" id="{891BCF68-9571-DF4A-FB4A-0B56076B76EC}"/>
              </a:ext>
            </a:extLst>
          </p:cNvPr>
          <p:cNvSpPr/>
          <p:nvPr/>
        </p:nvSpPr>
        <p:spPr>
          <a:xfrm>
            <a:off x="-130628" y="-110672"/>
            <a:ext cx="2496457" cy="1325563"/>
          </a:xfrm>
          <a:prstGeom prst="snipRoundRect">
            <a:avLst>
              <a:gd name="adj1" fmla="val 0"/>
              <a:gd name="adj2" fmla="val 42946"/>
            </a:avLst>
          </a:prstGeom>
          <a:solidFill>
            <a:srgbClr val="0001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9634923-6C6B-7BC7-6B85-21EADE4FD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0671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FF"/>
                </a:solidFill>
              </a:rPr>
              <a:t>1.               </a:t>
            </a:r>
            <a:r>
              <a:rPr lang="zh-CN" altLang="en-US" dirty="0">
                <a:solidFill>
                  <a:srgbClr val="FFFFFF"/>
                </a:solidFill>
              </a:rPr>
              <a:t>事件伊始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4DDAD3-3699-CAFD-22A8-95B31FABE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1938</a:t>
            </a:r>
            <a:r>
              <a:rPr lang="zh-CN" altLang="en-US" dirty="0"/>
              <a:t>年</a:t>
            </a:r>
            <a:r>
              <a:rPr lang="en-US" altLang="zh-CN" dirty="0"/>
              <a:t>5</a:t>
            </a:r>
            <a:r>
              <a:rPr lang="zh-CN" altLang="en-US" dirty="0"/>
              <a:t>月下旬至</a:t>
            </a:r>
            <a:r>
              <a:rPr lang="en-US" altLang="zh-CN" dirty="0"/>
              <a:t>6</a:t>
            </a:r>
            <a:r>
              <a:rPr lang="zh-CN" altLang="en-US" dirty="0"/>
              <a:t>月初，</a:t>
            </a:r>
            <a:r>
              <a:rPr lang="zh-CN" altLang="en-US" dirty="0">
                <a:highlight>
                  <a:srgbClr val="FFFF00"/>
                </a:highlight>
              </a:rPr>
              <a:t>日军</a:t>
            </a:r>
            <a:r>
              <a:rPr lang="zh-CN" altLang="en-US" dirty="0"/>
              <a:t>在占领徐州后沿陇海路西进，准备</a:t>
            </a:r>
            <a:r>
              <a:rPr lang="zh-CN" altLang="en-US" dirty="0">
                <a:highlight>
                  <a:srgbClr val="FFFF00"/>
                </a:highlight>
              </a:rPr>
              <a:t>夺取郑州，进攻武汉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蒋介石电令：在</a:t>
            </a:r>
            <a:r>
              <a:rPr lang="zh-CN" altLang="en-US" b="1" dirty="0">
                <a:hlinkClick r:id="rId2"/>
              </a:rPr>
              <a:t>中牟</a:t>
            </a:r>
            <a:r>
              <a:rPr lang="zh-CN" altLang="en-US" b="1" dirty="0">
                <a:solidFill>
                  <a:srgbClr val="FE0000"/>
                </a:solidFill>
              </a:rPr>
              <a:t>赵口</a:t>
            </a:r>
            <a:r>
              <a:rPr lang="zh-CN" altLang="en-US" dirty="0"/>
              <a:t>掘堤，当夜</a:t>
            </a:r>
            <a:r>
              <a:rPr lang="en-US" altLang="zh-CN" b="1" dirty="0"/>
              <a:t>24</a:t>
            </a:r>
            <a:r>
              <a:rPr lang="zh-CN" altLang="en-US" b="1" dirty="0"/>
              <a:t>时</a:t>
            </a:r>
            <a:r>
              <a:rPr lang="zh-CN" altLang="en-US" dirty="0"/>
              <a:t>放水。</a:t>
            </a:r>
            <a:endParaRPr lang="en-US" altLang="zh-CN" dirty="0"/>
          </a:p>
          <a:p>
            <a:r>
              <a:rPr lang="zh-CN" altLang="en-US" dirty="0"/>
              <a:t>从当时参与扒口的国民党军人的日记中可以得知，当天的掘堤工程遇到了很大麻烦。因为施工的都是没有经验的军人，直到</a:t>
            </a:r>
            <a:r>
              <a:rPr lang="en-US" altLang="zh-CN" dirty="0"/>
              <a:t>6</a:t>
            </a:r>
            <a:r>
              <a:rPr lang="zh-CN" altLang="en-US" dirty="0"/>
              <a:t>月</a:t>
            </a:r>
            <a:r>
              <a:rPr lang="en-US" altLang="zh-CN" dirty="0"/>
              <a:t>5</a:t>
            </a:r>
            <a:r>
              <a:rPr lang="zh-CN" altLang="en-US" dirty="0"/>
              <a:t>日上午，他们才将大堤扒开。但因为</a:t>
            </a:r>
            <a:r>
              <a:rPr lang="zh-CN" altLang="en-US" b="1" dirty="0"/>
              <a:t>口门太窄，流了两个钟头后掘开的口门又被冲塌的堤身堵住了。</a:t>
            </a:r>
            <a:r>
              <a:rPr lang="zh-CN" altLang="en-US" dirty="0"/>
              <a:t>这时开封已经</a:t>
            </a:r>
            <a:r>
              <a:rPr lang="zh-CN" altLang="en-US" b="1" dirty="0">
                <a:solidFill>
                  <a:srgbClr val="FE0000"/>
                </a:solidFill>
              </a:rPr>
              <a:t>沦陷</a:t>
            </a:r>
            <a:r>
              <a:rPr lang="zh-CN" altLang="en-US" dirty="0"/>
              <a:t>，形势</a:t>
            </a:r>
            <a:r>
              <a:rPr lang="zh-CN" altLang="en-US" b="1" dirty="0">
                <a:solidFill>
                  <a:srgbClr val="FE0000"/>
                </a:solidFill>
                <a:highlight>
                  <a:srgbClr val="FFFF00"/>
                </a:highlight>
              </a:rPr>
              <a:t>非常紧张</a:t>
            </a:r>
            <a:r>
              <a:rPr lang="zh-CN" altLang="en-US" dirty="0"/>
              <a:t>。蒋介石和</a:t>
            </a:r>
            <a:r>
              <a:rPr lang="zh-CN" altLang="en-US" dirty="0">
                <a:hlinkClick r:id="rId3"/>
              </a:rPr>
              <a:t>商震</a:t>
            </a:r>
            <a:r>
              <a:rPr lang="zh-CN" altLang="en-US" dirty="0"/>
              <a:t>命令各部加紧工作。掘堤的官兵昼夜不停，还用炸药和地雷进行爆破，但最终也没能把已塌陷阻塞的口门挖开。</a:t>
            </a:r>
          </a:p>
        </p:txBody>
      </p:sp>
    </p:spTree>
    <p:extLst>
      <p:ext uri="{BB962C8B-B14F-4D97-AF65-F5344CB8AC3E}">
        <p14:creationId xmlns:p14="http://schemas.microsoft.com/office/powerpoint/2010/main" val="12945259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4620E-8106-EC9A-D99F-7C79A0C05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C9862CEF-C21F-E728-2FBC-D6E95F26C07B}"/>
              </a:ext>
            </a:extLst>
          </p:cNvPr>
          <p:cNvSpPr/>
          <p:nvPr/>
        </p:nvSpPr>
        <p:spPr>
          <a:xfrm>
            <a:off x="184149" y="1321594"/>
            <a:ext cx="11823700" cy="53594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197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C467CAC-483A-F61F-9A7A-0390C2CEAD2A}"/>
              </a:ext>
            </a:extLst>
          </p:cNvPr>
          <p:cNvSpPr/>
          <p:nvPr/>
        </p:nvSpPr>
        <p:spPr>
          <a:xfrm>
            <a:off x="-72572" y="-110671"/>
            <a:ext cx="12337143" cy="1325563"/>
          </a:xfrm>
          <a:prstGeom prst="rect">
            <a:avLst/>
          </a:prstGeom>
          <a:solidFill>
            <a:srgbClr val="FE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一个圆顶角，剪去另一个顶角 4">
            <a:extLst>
              <a:ext uri="{FF2B5EF4-FFF2-40B4-BE49-F238E27FC236}">
                <a16:creationId xmlns:a16="http://schemas.microsoft.com/office/drawing/2014/main" id="{27D6626E-CF8C-5C41-8EBA-4B74C7D8609E}"/>
              </a:ext>
            </a:extLst>
          </p:cNvPr>
          <p:cNvSpPr/>
          <p:nvPr/>
        </p:nvSpPr>
        <p:spPr>
          <a:xfrm>
            <a:off x="-130628" y="-110672"/>
            <a:ext cx="2496457" cy="1325563"/>
          </a:xfrm>
          <a:prstGeom prst="snipRoundRect">
            <a:avLst>
              <a:gd name="adj1" fmla="val 0"/>
              <a:gd name="adj2" fmla="val 42946"/>
            </a:avLst>
          </a:prstGeom>
          <a:solidFill>
            <a:srgbClr val="0001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4D60D85-FDCD-BC12-563E-0391B78F6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0671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FF"/>
                </a:solidFill>
              </a:rPr>
              <a:t>2.               </a:t>
            </a:r>
            <a:r>
              <a:rPr lang="zh-CN" altLang="en-US" dirty="0">
                <a:solidFill>
                  <a:srgbClr val="FFFFFF"/>
                </a:solidFill>
              </a:rPr>
              <a:t>转战花园口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4BE3F7-D358-27EE-D59B-CE0882CBA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1938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</a:t>
            </a:r>
            <a:r>
              <a:rPr lang="en-US" altLang="zh-CN" dirty="0"/>
              <a:t>6</a:t>
            </a:r>
            <a:r>
              <a:rPr lang="zh-CN" altLang="en-US" dirty="0"/>
              <a:t>日，国民党</a:t>
            </a:r>
            <a:r>
              <a:rPr lang="en-US" altLang="zh-CN" dirty="0">
                <a:hlinkClick r:id="rId2"/>
              </a:rPr>
              <a:t>39</a:t>
            </a:r>
            <a:r>
              <a:rPr lang="zh-CN" altLang="en-US" dirty="0">
                <a:hlinkClick r:id="rId2"/>
              </a:rPr>
              <a:t>军</a:t>
            </a:r>
            <a:r>
              <a:rPr lang="zh-CN" altLang="en-US" dirty="0"/>
              <a:t>军长</a:t>
            </a:r>
            <a:r>
              <a:rPr lang="zh-CN" altLang="en-US" dirty="0">
                <a:hlinkClick r:id="rId3"/>
              </a:rPr>
              <a:t>刘和鼎</a:t>
            </a:r>
            <a:r>
              <a:rPr lang="zh-CN" altLang="en-US" dirty="0"/>
              <a:t>意识到第一次掘堤已告失败，就另派一团，在第一次掘堤点东边</a:t>
            </a:r>
            <a:r>
              <a:rPr lang="en-US" altLang="zh-CN" dirty="0"/>
              <a:t>30</a:t>
            </a:r>
            <a:r>
              <a:rPr lang="zh-CN" altLang="en-US" dirty="0"/>
              <a:t>米的地方，第二次开始掘堤。同时，有关方面作好了第三次掘堤的准备。这第三次掘堤的地点，就定在了</a:t>
            </a:r>
            <a:r>
              <a:rPr lang="zh-CN" altLang="en-US" b="1" dirty="0"/>
              <a:t>花园口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en-US" altLang="zh-CN" dirty="0"/>
              <a:t>6</a:t>
            </a:r>
            <a:r>
              <a:rPr lang="zh-CN" altLang="en-US" dirty="0"/>
              <a:t>月</a:t>
            </a:r>
            <a:r>
              <a:rPr lang="en-US" altLang="zh-CN" dirty="0"/>
              <a:t>7</a:t>
            </a:r>
            <a:r>
              <a:rPr lang="zh-CN" altLang="en-US" dirty="0"/>
              <a:t>日晚上</a:t>
            </a:r>
            <a:r>
              <a:rPr lang="en-US" altLang="zh-CN" dirty="0"/>
              <a:t>7</a:t>
            </a:r>
            <a:r>
              <a:rPr lang="zh-CN" altLang="en-US" dirty="0"/>
              <a:t>时，第二次掘堤工程终于完成，但因黄河主流北移，沙洲阻塞了口门，扒口又告失败。这场</a:t>
            </a:r>
            <a:r>
              <a:rPr lang="zh-CN" altLang="en-US" b="1" dirty="0">
                <a:solidFill>
                  <a:srgbClr val="FE0000"/>
                </a:solidFill>
              </a:rPr>
              <a:t>历史悲剧的主角</a:t>
            </a:r>
            <a:r>
              <a:rPr lang="zh-CN" altLang="en-US" b="1" dirty="0"/>
              <a:t>花园口</a:t>
            </a:r>
            <a:r>
              <a:rPr lang="zh-CN" altLang="en-US" dirty="0"/>
              <a:t>出场了。</a:t>
            </a:r>
          </a:p>
        </p:txBody>
      </p:sp>
    </p:spTree>
    <p:extLst>
      <p:ext uri="{BB962C8B-B14F-4D97-AF65-F5344CB8AC3E}">
        <p14:creationId xmlns:p14="http://schemas.microsoft.com/office/powerpoint/2010/main" val="5109508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8E95E-95AC-6BD0-82A9-37195B3DE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DF0299B8-419E-ECB1-125F-C86315966C27}"/>
              </a:ext>
            </a:extLst>
          </p:cNvPr>
          <p:cNvSpPr/>
          <p:nvPr/>
        </p:nvSpPr>
        <p:spPr>
          <a:xfrm>
            <a:off x="184149" y="1321594"/>
            <a:ext cx="11823700" cy="53594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197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F7E97B5-F82D-7BBB-9B89-E1EB79B5FC48}"/>
              </a:ext>
            </a:extLst>
          </p:cNvPr>
          <p:cNvSpPr/>
          <p:nvPr/>
        </p:nvSpPr>
        <p:spPr>
          <a:xfrm>
            <a:off x="-72572" y="-110671"/>
            <a:ext cx="12337143" cy="1325563"/>
          </a:xfrm>
          <a:prstGeom prst="rect">
            <a:avLst/>
          </a:prstGeom>
          <a:solidFill>
            <a:srgbClr val="FE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一个圆顶角，剪去另一个顶角 4">
            <a:extLst>
              <a:ext uri="{FF2B5EF4-FFF2-40B4-BE49-F238E27FC236}">
                <a16:creationId xmlns:a16="http://schemas.microsoft.com/office/drawing/2014/main" id="{9C940B37-4D2E-40B7-D7BB-625EE79536A3}"/>
              </a:ext>
            </a:extLst>
          </p:cNvPr>
          <p:cNvSpPr/>
          <p:nvPr/>
        </p:nvSpPr>
        <p:spPr>
          <a:xfrm>
            <a:off x="-130628" y="-110672"/>
            <a:ext cx="2496457" cy="1325563"/>
          </a:xfrm>
          <a:prstGeom prst="snipRoundRect">
            <a:avLst>
              <a:gd name="adj1" fmla="val 0"/>
              <a:gd name="adj2" fmla="val 42946"/>
            </a:avLst>
          </a:prstGeom>
          <a:solidFill>
            <a:srgbClr val="0001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7DF8043-496D-397D-E1F3-70F592B2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0671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FF"/>
                </a:solidFill>
              </a:rPr>
              <a:t>2.               </a:t>
            </a:r>
            <a:r>
              <a:rPr lang="zh-CN" altLang="en-US" dirty="0">
                <a:solidFill>
                  <a:srgbClr val="FFFFFF"/>
                </a:solidFill>
              </a:rPr>
              <a:t>转战花园口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BA694F-5B36-27CF-0BD8-6E33B0F35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负责花园口掘堤工程的，是以</a:t>
            </a:r>
            <a:r>
              <a:rPr lang="zh-CN" altLang="en-US" dirty="0">
                <a:hlinkClick r:id="rId2"/>
              </a:rPr>
              <a:t>蒋在珍</a:t>
            </a:r>
            <a:r>
              <a:rPr lang="zh-CN" altLang="en-US" dirty="0"/>
              <a:t>为师长的国民党新八师。蒋在珍把几百名身强力壮的士兵编成</a:t>
            </a:r>
            <a:r>
              <a:rPr lang="en-US" altLang="zh-CN" dirty="0"/>
              <a:t>5</a:t>
            </a:r>
            <a:r>
              <a:rPr lang="zh-CN" altLang="en-US" dirty="0"/>
              <a:t>个组，轮番掘堤。这</a:t>
            </a:r>
            <a:r>
              <a:rPr lang="en-US" altLang="zh-CN" dirty="0"/>
              <a:t>5</a:t>
            </a:r>
            <a:r>
              <a:rPr lang="zh-CN" altLang="en-US" dirty="0"/>
              <a:t>个组每组工作两个小时，用卡车的车灯照明，通宵施工。</a:t>
            </a:r>
            <a:endParaRPr lang="en-US" altLang="zh-CN" dirty="0"/>
          </a:p>
          <a:p>
            <a:r>
              <a:rPr lang="en-US" altLang="zh-CN" dirty="0"/>
              <a:t>1938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</a:t>
            </a:r>
            <a:r>
              <a:rPr lang="en-US" altLang="zh-CN" dirty="0"/>
              <a:t>9</a:t>
            </a:r>
            <a:r>
              <a:rPr lang="zh-CN" altLang="en-US" dirty="0"/>
              <a:t>日上午</a:t>
            </a:r>
            <a:r>
              <a:rPr lang="en-US" altLang="zh-CN" dirty="0"/>
              <a:t>9</a:t>
            </a:r>
            <a:r>
              <a:rPr lang="zh-CN" altLang="en-US" dirty="0"/>
              <a:t>时，掘堤工程完成，开始放水。起初水势很小，一个小时以后，经过水流的冲刷，口门扩至十几米宽。第二天，花园口附近恰逢大雨，河水暴涨，滔滔</a:t>
            </a:r>
            <a:r>
              <a:rPr lang="zh-CN" altLang="en-US" dirty="0">
                <a:hlinkClick r:id="rId3"/>
              </a:rPr>
              <a:t>黄水</a:t>
            </a:r>
            <a:r>
              <a:rPr lang="zh-CN" altLang="en-US" dirty="0"/>
              <a:t>从花园口奔泻而出，水到之处，尽成</a:t>
            </a:r>
            <a:r>
              <a:rPr lang="zh-CN" altLang="en-US" b="1" dirty="0"/>
              <a:t>泽国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7557391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080B5-E244-4DD5-73C7-6160A8A9F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708C8055-FFE4-F0B4-3E28-C6381721E1E2}"/>
              </a:ext>
            </a:extLst>
          </p:cNvPr>
          <p:cNvSpPr/>
          <p:nvPr/>
        </p:nvSpPr>
        <p:spPr>
          <a:xfrm>
            <a:off x="184149" y="1321594"/>
            <a:ext cx="11823700" cy="53594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197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918D467-C591-1D1B-ED8E-15F32297FD91}"/>
              </a:ext>
            </a:extLst>
          </p:cNvPr>
          <p:cNvSpPr/>
          <p:nvPr/>
        </p:nvSpPr>
        <p:spPr>
          <a:xfrm>
            <a:off x="-72572" y="-110671"/>
            <a:ext cx="12337143" cy="1325563"/>
          </a:xfrm>
          <a:prstGeom prst="rect">
            <a:avLst/>
          </a:prstGeom>
          <a:solidFill>
            <a:srgbClr val="FE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一个圆顶角，剪去另一个顶角 4">
            <a:extLst>
              <a:ext uri="{FF2B5EF4-FFF2-40B4-BE49-F238E27FC236}">
                <a16:creationId xmlns:a16="http://schemas.microsoft.com/office/drawing/2014/main" id="{4CD3EF92-45BA-3106-B5F6-E6D046A70D9D}"/>
              </a:ext>
            </a:extLst>
          </p:cNvPr>
          <p:cNvSpPr/>
          <p:nvPr/>
        </p:nvSpPr>
        <p:spPr>
          <a:xfrm>
            <a:off x="-130628" y="-110672"/>
            <a:ext cx="2496457" cy="1325563"/>
          </a:xfrm>
          <a:prstGeom prst="snipRoundRect">
            <a:avLst>
              <a:gd name="adj1" fmla="val 0"/>
              <a:gd name="adj2" fmla="val 42946"/>
            </a:avLst>
          </a:prstGeom>
          <a:solidFill>
            <a:srgbClr val="0001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80B06EE-933E-78AE-58D3-9993CDA7A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0671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FF"/>
                </a:solidFill>
              </a:rPr>
              <a:t>2.               </a:t>
            </a:r>
            <a:r>
              <a:rPr lang="zh-CN" altLang="en-US" dirty="0">
                <a:solidFill>
                  <a:srgbClr val="FFFFFF"/>
                </a:solidFill>
              </a:rPr>
              <a:t>转战花园口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23F6B6-9C1C-057D-BC7A-03A699AB2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674812"/>
            <a:ext cx="6184900" cy="3508375"/>
          </a:xfrm>
        </p:spPr>
        <p:txBody>
          <a:bodyPr>
            <a:normAutofit/>
          </a:bodyPr>
          <a:lstStyle/>
          <a:p>
            <a:r>
              <a:rPr lang="zh-CN" altLang="en-US" sz="1600" dirty="0"/>
              <a:t>负责花园口掘堤工程的，是以</a:t>
            </a:r>
            <a:r>
              <a:rPr lang="zh-CN" altLang="en-US" sz="1600" dirty="0">
                <a:hlinkClick r:id="rId2"/>
              </a:rPr>
              <a:t>蒋在珍</a:t>
            </a:r>
            <a:r>
              <a:rPr lang="zh-CN" altLang="en-US" sz="1600" dirty="0"/>
              <a:t>为师长的国民党新八师。蒋在珍把几百名身强力壮的士兵编成</a:t>
            </a:r>
            <a:r>
              <a:rPr lang="en-US" altLang="zh-CN" sz="1600" dirty="0"/>
              <a:t>5</a:t>
            </a:r>
            <a:r>
              <a:rPr lang="zh-CN" altLang="en-US" sz="1600" dirty="0"/>
              <a:t>个组，轮番掘堤。这</a:t>
            </a:r>
            <a:r>
              <a:rPr lang="en-US" altLang="zh-CN" sz="1600" dirty="0"/>
              <a:t>5</a:t>
            </a:r>
            <a:r>
              <a:rPr lang="zh-CN" altLang="en-US" sz="1600" dirty="0"/>
              <a:t>个组每组工作两个小时，用卡车的车灯照明，通宵施工。</a:t>
            </a:r>
            <a:endParaRPr lang="en-US" altLang="zh-CN" sz="1600" dirty="0"/>
          </a:p>
          <a:p>
            <a:r>
              <a:rPr lang="en-US" altLang="zh-CN" sz="1600" dirty="0"/>
              <a:t>1938</a:t>
            </a:r>
            <a:r>
              <a:rPr lang="zh-CN" altLang="en-US" sz="1600" dirty="0"/>
              <a:t>年</a:t>
            </a:r>
            <a:r>
              <a:rPr lang="en-US" altLang="zh-CN" sz="1600" dirty="0"/>
              <a:t>6</a:t>
            </a:r>
            <a:r>
              <a:rPr lang="zh-CN" altLang="en-US" sz="1600" dirty="0"/>
              <a:t>月</a:t>
            </a:r>
            <a:r>
              <a:rPr lang="en-US" altLang="zh-CN" sz="1600" dirty="0"/>
              <a:t>9</a:t>
            </a:r>
            <a:r>
              <a:rPr lang="zh-CN" altLang="en-US" sz="1600" dirty="0"/>
              <a:t>日上午</a:t>
            </a:r>
            <a:r>
              <a:rPr lang="en-US" altLang="zh-CN" sz="1600" dirty="0"/>
              <a:t>9</a:t>
            </a:r>
            <a:r>
              <a:rPr lang="zh-CN" altLang="en-US" sz="1600" dirty="0"/>
              <a:t>时，掘堤工程完成，开始放水。起初水势很小，一个小时以后，经过水流的冲刷，口门扩至十几米宽。第二天，花园口附近恰逢大雨，河水暴涨，滔滔</a:t>
            </a:r>
            <a:r>
              <a:rPr lang="zh-CN" altLang="en-US" sz="1600" dirty="0">
                <a:hlinkClick r:id="rId3"/>
              </a:rPr>
              <a:t>黄水</a:t>
            </a:r>
            <a:r>
              <a:rPr lang="zh-CN" altLang="en-US" sz="1600" dirty="0"/>
              <a:t>从花园口奔泻而出，水到之处，尽成</a:t>
            </a:r>
            <a:r>
              <a:rPr lang="zh-CN" altLang="en-US" sz="1600" b="1" dirty="0"/>
              <a:t>泽国</a:t>
            </a:r>
            <a:r>
              <a:rPr lang="zh-CN" altLang="en-US" sz="1600" dirty="0"/>
              <a:t>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EC61A86-EBD5-7D8A-1FE1-E2BBFB6B5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551" y="1674812"/>
            <a:ext cx="4310665" cy="2762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EA1053C-1FEE-3968-9BD0-9EE753546F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4800" y="2527252"/>
            <a:ext cx="4070990" cy="2762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63C7CFE-438B-8285-4220-0AFDCFAA21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4409" y="3222804"/>
            <a:ext cx="4561171" cy="2762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29777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F05DA-CFFC-7A4D-F5D4-67124A654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664FF04C-CAA5-C1B8-0D11-5EE662F6A18B}"/>
              </a:ext>
            </a:extLst>
          </p:cNvPr>
          <p:cNvSpPr/>
          <p:nvPr/>
        </p:nvSpPr>
        <p:spPr>
          <a:xfrm>
            <a:off x="184149" y="1321594"/>
            <a:ext cx="11823700" cy="5359400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197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4FE35B4-896B-594F-9C5B-F600911F9BAC}"/>
              </a:ext>
            </a:extLst>
          </p:cNvPr>
          <p:cNvSpPr/>
          <p:nvPr/>
        </p:nvSpPr>
        <p:spPr>
          <a:xfrm>
            <a:off x="-72572" y="-110671"/>
            <a:ext cx="12337143" cy="1325563"/>
          </a:xfrm>
          <a:prstGeom prst="rect">
            <a:avLst/>
          </a:prstGeom>
          <a:solidFill>
            <a:srgbClr val="FE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一个圆顶角，剪去另一个顶角 4">
            <a:extLst>
              <a:ext uri="{FF2B5EF4-FFF2-40B4-BE49-F238E27FC236}">
                <a16:creationId xmlns:a16="http://schemas.microsoft.com/office/drawing/2014/main" id="{61E91FF0-14D5-6A93-997E-CD7431BA32B8}"/>
              </a:ext>
            </a:extLst>
          </p:cNvPr>
          <p:cNvSpPr/>
          <p:nvPr/>
        </p:nvSpPr>
        <p:spPr>
          <a:xfrm>
            <a:off x="-130628" y="-110672"/>
            <a:ext cx="2496457" cy="1325563"/>
          </a:xfrm>
          <a:prstGeom prst="snipRoundRect">
            <a:avLst>
              <a:gd name="adj1" fmla="val 0"/>
              <a:gd name="adj2" fmla="val 42946"/>
            </a:avLst>
          </a:prstGeom>
          <a:solidFill>
            <a:srgbClr val="0001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AC3EF85-8A70-410D-975E-917A0D903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0671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FFFFFF"/>
                </a:solidFill>
              </a:rPr>
              <a:t>2.               </a:t>
            </a:r>
            <a:r>
              <a:rPr lang="zh-CN" altLang="en-US" dirty="0">
                <a:solidFill>
                  <a:srgbClr val="FFFFFF"/>
                </a:solidFill>
              </a:rPr>
              <a:t>转战花园口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7907DB-62F2-CD58-160A-59A504C4C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674812"/>
            <a:ext cx="6184900" cy="3508375"/>
          </a:xfrm>
        </p:spPr>
        <p:txBody>
          <a:bodyPr>
            <a:normAutofit/>
          </a:bodyPr>
          <a:lstStyle/>
          <a:p>
            <a:r>
              <a:rPr lang="zh-CN" altLang="en-US" sz="1600" dirty="0"/>
              <a:t>负责花园口掘堤工程的，是以</a:t>
            </a:r>
            <a:r>
              <a:rPr lang="zh-CN" altLang="en-US" sz="1600" dirty="0">
                <a:hlinkClick r:id="rId2"/>
              </a:rPr>
              <a:t>蒋在珍</a:t>
            </a:r>
            <a:r>
              <a:rPr lang="zh-CN" altLang="en-US" sz="1600" dirty="0"/>
              <a:t>为师长的国民党新八师。蒋在珍把几百名身强力壮的士兵编成</a:t>
            </a:r>
            <a:r>
              <a:rPr lang="en-US" altLang="zh-CN" sz="1600" dirty="0"/>
              <a:t>5</a:t>
            </a:r>
            <a:r>
              <a:rPr lang="zh-CN" altLang="en-US" sz="1600" dirty="0"/>
              <a:t>个组，轮番掘堤。这</a:t>
            </a:r>
            <a:r>
              <a:rPr lang="en-US" altLang="zh-CN" sz="1600" dirty="0"/>
              <a:t>5</a:t>
            </a:r>
            <a:r>
              <a:rPr lang="zh-CN" altLang="en-US" sz="1600" dirty="0"/>
              <a:t>个组每组工作两个小时，用卡车的车灯照明，通宵施工。</a:t>
            </a:r>
            <a:endParaRPr lang="en-US" altLang="zh-CN" sz="1600" dirty="0"/>
          </a:p>
          <a:p>
            <a:r>
              <a:rPr lang="en-US" altLang="zh-CN" sz="1600" dirty="0"/>
              <a:t>1938</a:t>
            </a:r>
            <a:r>
              <a:rPr lang="zh-CN" altLang="en-US" sz="1600" dirty="0"/>
              <a:t>年</a:t>
            </a:r>
            <a:r>
              <a:rPr lang="en-US" altLang="zh-CN" sz="1600" dirty="0"/>
              <a:t>6</a:t>
            </a:r>
            <a:r>
              <a:rPr lang="zh-CN" altLang="en-US" sz="1600" dirty="0"/>
              <a:t>月</a:t>
            </a:r>
            <a:r>
              <a:rPr lang="en-US" altLang="zh-CN" sz="1600" dirty="0"/>
              <a:t>9</a:t>
            </a:r>
            <a:r>
              <a:rPr lang="zh-CN" altLang="en-US" sz="1600" dirty="0"/>
              <a:t>日上午</a:t>
            </a:r>
            <a:r>
              <a:rPr lang="en-US" altLang="zh-CN" sz="1600" dirty="0"/>
              <a:t>9</a:t>
            </a:r>
            <a:r>
              <a:rPr lang="zh-CN" altLang="en-US" sz="1600" dirty="0"/>
              <a:t>时，掘堤工程完成，开始放水。起初水势很小，一个小时以后，经过水流的冲刷，口门扩至十几米宽。第二天，花园口附近恰逢大雨，河水暴涨，滔滔</a:t>
            </a:r>
            <a:r>
              <a:rPr lang="zh-CN" altLang="en-US" sz="1600" dirty="0">
                <a:hlinkClick r:id="rId3"/>
              </a:rPr>
              <a:t>黄水</a:t>
            </a:r>
            <a:r>
              <a:rPr lang="zh-CN" altLang="en-US" sz="1600" dirty="0"/>
              <a:t>从花园口奔泻而出，水到之处，尽成</a:t>
            </a:r>
            <a:r>
              <a:rPr lang="zh-CN" altLang="en-US" sz="1600" b="1" dirty="0"/>
              <a:t>泽国</a:t>
            </a:r>
            <a:r>
              <a:rPr lang="zh-CN" altLang="en-US" sz="1600" dirty="0"/>
              <a:t>。</a:t>
            </a:r>
            <a:endParaRPr lang="en-US" altLang="zh-CN" sz="1600" dirty="0"/>
          </a:p>
          <a:p>
            <a:r>
              <a:rPr lang="zh-CN" altLang="en-US" b="1" dirty="0"/>
              <a:t>国民党军队扒开花园口后，黄河泛滥形成的河道成了</a:t>
            </a:r>
            <a:r>
              <a:rPr lang="zh-CN" altLang="en-US" b="1" dirty="0">
                <a:hlinkClick r:id="rId4"/>
              </a:rPr>
              <a:t>军事分界线</a:t>
            </a:r>
            <a:r>
              <a:rPr lang="zh-CN" altLang="en-US" b="1" dirty="0"/>
              <a:t>，东面是</a:t>
            </a:r>
            <a:r>
              <a:rPr lang="zh-CN" altLang="en-US" b="1" dirty="0">
                <a:hlinkClick r:id="rId5"/>
              </a:rPr>
              <a:t>沦陷区</a:t>
            </a:r>
            <a:r>
              <a:rPr lang="zh-CN" altLang="en-US" b="1" dirty="0"/>
              <a:t>，西面为国民党控制区。遭受巨大灾难的是黄河下游的</a:t>
            </a:r>
            <a:r>
              <a:rPr lang="zh-CN" altLang="en-US" b="1" dirty="0">
                <a:solidFill>
                  <a:srgbClr val="FE0000"/>
                </a:solidFill>
              </a:rPr>
              <a:t>中国老百姓</a:t>
            </a:r>
            <a:r>
              <a:rPr lang="zh-CN" altLang="en-US" dirty="0"/>
              <a:t>。</a:t>
            </a:r>
            <a:endParaRPr lang="zh-CN" altLang="en-US" sz="16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42CFB72-7D4A-C6D5-9DB4-439A51FA63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8342" y="0"/>
            <a:ext cx="1529507" cy="980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2C188B-1014-2E36-AB96-A8B9734284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9991" y="117328"/>
            <a:ext cx="1444465" cy="980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5FF125C-D4BD-C383-4C75-72F9314115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6598" y="234654"/>
            <a:ext cx="1618391" cy="980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DFEE648-50AC-D957-F7B0-724AD873EC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4800" y="1957965"/>
            <a:ext cx="5274931" cy="4086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164C6DEA-01E1-4836-9FC6-D68F015E2AF5}"/>
              </a:ext>
            </a:extLst>
          </p:cNvPr>
          <p:cNvSpPr/>
          <p:nvPr/>
        </p:nvSpPr>
        <p:spPr>
          <a:xfrm>
            <a:off x="7334250" y="3265380"/>
            <a:ext cx="2305050" cy="2489200"/>
          </a:xfrm>
          <a:custGeom>
            <a:avLst/>
            <a:gdLst>
              <a:gd name="connsiteX0" fmla="*/ 0 w 2305050"/>
              <a:gd name="connsiteY0" fmla="*/ 0 h 2489200"/>
              <a:gd name="connsiteX1" fmla="*/ 31750 w 2305050"/>
              <a:gd name="connsiteY1" fmla="*/ 31750 h 2489200"/>
              <a:gd name="connsiteX2" fmla="*/ 44450 w 2305050"/>
              <a:gd name="connsiteY2" fmla="*/ 50800 h 2489200"/>
              <a:gd name="connsiteX3" fmla="*/ 63500 w 2305050"/>
              <a:gd name="connsiteY3" fmla="*/ 76200 h 2489200"/>
              <a:gd name="connsiteX4" fmla="*/ 82550 w 2305050"/>
              <a:gd name="connsiteY4" fmla="*/ 95250 h 2489200"/>
              <a:gd name="connsiteX5" fmla="*/ 114300 w 2305050"/>
              <a:gd name="connsiteY5" fmla="*/ 139700 h 2489200"/>
              <a:gd name="connsiteX6" fmla="*/ 120650 w 2305050"/>
              <a:gd name="connsiteY6" fmla="*/ 158750 h 2489200"/>
              <a:gd name="connsiteX7" fmla="*/ 158750 w 2305050"/>
              <a:gd name="connsiteY7" fmla="*/ 215900 h 2489200"/>
              <a:gd name="connsiteX8" fmla="*/ 171450 w 2305050"/>
              <a:gd name="connsiteY8" fmla="*/ 254000 h 2489200"/>
              <a:gd name="connsiteX9" fmla="*/ 177800 w 2305050"/>
              <a:gd name="connsiteY9" fmla="*/ 273050 h 2489200"/>
              <a:gd name="connsiteX10" fmla="*/ 184150 w 2305050"/>
              <a:gd name="connsiteY10" fmla="*/ 317500 h 2489200"/>
              <a:gd name="connsiteX11" fmla="*/ 190500 w 2305050"/>
              <a:gd name="connsiteY11" fmla="*/ 342900 h 2489200"/>
              <a:gd name="connsiteX12" fmla="*/ 203200 w 2305050"/>
              <a:gd name="connsiteY12" fmla="*/ 406400 h 2489200"/>
              <a:gd name="connsiteX13" fmla="*/ 209550 w 2305050"/>
              <a:gd name="connsiteY13" fmla="*/ 431800 h 2489200"/>
              <a:gd name="connsiteX14" fmla="*/ 215900 w 2305050"/>
              <a:gd name="connsiteY14" fmla="*/ 463550 h 2489200"/>
              <a:gd name="connsiteX15" fmla="*/ 234950 w 2305050"/>
              <a:gd name="connsiteY15" fmla="*/ 501650 h 2489200"/>
              <a:gd name="connsiteX16" fmla="*/ 247650 w 2305050"/>
              <a:gd name="connsiteY16" fmla="*/ 539750 h 2489200"/>
              <a:gd name="connsiteX17" fmla="*/ 260350 w 2305050"/>
              <a:gd name="connsiteY17" fmla="*/ 584200 h 2489200"/>
              <a:gd name="connsiteX18" fmla="*/ 292100 w 2305050"/>
              <a:gd name="connsiteY18" fmla="*/ 647700 h 2489200"/>
              <a:gd name="connsiteX19" fmla="*/ 323850 w 2305050"/>
              <a:gd name="connsiteY19" fmla="*/ 704850 h 2489200"/>
              <a:gd name="connsiteX20" fmla="*/ 349250 w 2305050"/>
              <a:gd name="connsiteY20" fmla="*/ 742950 h 2489200"/>
              <a:gd name="connsiteX21" fmla="*/ 387350 w 2305050"/>
              <a:gd name="connsiteY21" fmla="*/ 819150 h 2489200"/>
              <a:gd name="connsiteX22" fmla="*/ 400050 w 2305050"/>
              <a:gd name="connsiteY22" fmla="*/ 844550 h 2489200"/>
              <a:gd name="connsiteX23" fmla="*/ 419100 w 2305050"/>
              <a:gd name="connsiteY23" fmla="*/ 863600 h 2489200"/>
              <a:gd name="connsiteX24" fmla="*/ 450850 w 2305050"/>
              <a:gd name="connsiteY24" fmla="*/ 933450 h 2489200"/>
              <a:gd name="connsiteX25" fmla="*/ 469900 w 2305050"/>
              <a:gd name="connsiteY25" fmla="*/ 971550 h 2489200"/>
              <a:gd name="connsiteX26" fmla="*/ 488950 w 2305050"/>
              <a:gd name="connsiteY26" fmla="*/ 1016000 h 2489200"/>
              <a:gd name="connsiteX27" fmla="*/ 501650 w 2305050"/>
              <a:gd name="connsiteY27" fmla="*/ 1054100 h 2489200"/>
              <a:gd name="connsiteX28" fmla="*/ 533400 w 2305050"/>
              <a:gd name="connsiteY28" fmla="*/ 1117600 h 2489200"/>
              <a:gd name="connsiteX29" fmla="*/ 558800 w 2305050"/>
              <a:gd name="connsiteY29" fmla="*/ 1168400 h 2489200"/>
              <a:gd name="connsiteX30" fmla="*/ 577850 w 2305050"/>
              <a:gd name="connsiteY30" fmla="*/ 1193800 h 2489200"/>
              <a:gd name="connsiteX31" fmla="*/ 622300 w 2305050"/>
              <a:gd name="connsiteY31" fmla="*/ 1244600 h 2489200"/>
              <a:gd name="connsiteX32" fmla="*/ 641350 w 2305050"/>
              <a:gd name="connsiteY32" fmla="*/ 1289050 h 2489200"/>
              <a:gd name="connsiteX33" fmla="*/ 666750 w 2305050"/>
              <a:gd name="connsiteY33" fmla="*/ 1320800 h 2489200"/>
              <a:gd name="connsiteX34" fmla="*/ 685800 w 2305050"/>
              <a:gd name="connsiteY34" fmla="*/ 1352550 h 2489200"/>
              <a:gd name="connsiteX35" fmla="*/ 730250 w 2305050"/>
              <a:gd name="connsiteY35" fmla="*/ 1397000 h 2489200"/>
              <a:gd name="connsiteX36" fmla="*/ 768350 w 2305050"/>
              <a:gd name="connsiteY36" fmla="*/ 1447800 h 2489200"/>
              <a:gd name="connsiteX37" fmla="*/ 876300 w 2305050"/>
              <a:gd name="connsiteY37" fmla="*/ 1555750 h 2489200"/>
              <a:gd name="connsiteX38" fmla="*/ 927100 w 2305050"/>
              <a:gd name="connsiteY38" fmla="*/ 1606550 h 2489200"/>
              <a:gd name="connsiteX39" fmla="*/ 946150 w 2305050"/>
              <a:gd name="connsiteY39" fmla="*/ 1625600 h 2489200"/>
              <a:gd name="connsiteX40" fmla="*/ 965200 w 2305050"/>
              <a:gd name="connsiteY40" fmla="*/ 1644650 h 2489200"/>
              <a:gd name="connsiteX41" fmla="*/ 1022350 w 2305050"/>
              <a:gd name="connsiteY41" fmla="*/ 1682750 h 2489200"/>
              <a:gd name="connsiteX42" fmla="*/ 1047750 w 2305050"/>
              <a:gd name="connsiteY42" fmla="*/ 1701800 h 2489200"/>
              <a:gd name="connsiteX43" fmla="*/ 1117600 w 2305050"/>
              <a:gd name="connsiteY43" fmla="*/ 1746250 h 2489200"/>
              <a:gd name="connsiteX44" fmla="*/ 1219200 w 2305050"/>
              <a:gd name="connsiteY44" fmla="*/ 1822450 h 2489200"/>
              <a:gd name="connsiteX45" fmla="*/ 1282700 w 2305050"/>
              <a:gd name="connsiteY45" fmla="*/ 1854200 h 2489200"/>
              <a:gd name="connsiteX46" fmla="*/ 1327150 w 2305050"/>
              <a:gd name="connsiteY46" fmla="*/ 1879600 h 2489200"/>
              <a:gd name="connsiteX47" fmla="*/ 1377950 w 2305050"/>
              <a:gd name="connsiteY47" fmla="*/ 1930400 h 2489200"/>
              <a:gd name="connsiteX48" fmla="*/ 1492250 w 2305050"/>
              <a:gd name="connsiteY48" fmla="*/ 2006600 h 2489200"/>
              <a:gd name="connsiteX49" fmla="*/ 1778000 w 2305050"/>
              <a:gd name="connsiteY49" fmla="*/ 2247900 h 2489200"/>
              <a:gd name="connsiteX50" fmla="*/ 1803400 w 2305050"/>
              <a:gd name="connsiteY50" fmla="*/ 2266950 h 2489200"/>
              <a:gd name="connsiteX51" fmla="*/ 1885950 w 2305050"/>
              <a:gd name="connsiteY51" fmla="*/ 2305050 h 2489200"/>
              <a:gd name="connsiteX52" fmla="*/ 2032000 w 2305050"/>
              <a:gd name="connsiteY52" fmla="*/ 2393950 h 2489200"/>
              <a:gd name="connsiteX53" fmla="*/ 2101850 w 2305050"/>
              <a:gd name="connsiteY53" fmla="*/ 2419350 h 2489200"/>
              <a:gd name="connsiteX54" fmla="*/ 2146300 w 2305050"/>
              <a:gd name="connsiteY54" fmla="*/ 2451100 h 2489200"/>
              <a:gd name="connsiteX55" fmla="*/ 2209800 w 2305050"/>
              <a:gd name="connsiteY55" fmla="*/ 2463800 h 2489200"/>
              <a:gd name="connsiteX56" fmla="*/ 2228850 w 2305050"/>
              <a:gd name="connsiteY56" fmla="*/ 2470150 h 2489200"/>
              <a:gd name="connsiteX57" fmla="*/ 2279650 w 2305050"/>
              <a:gd name="connsiteY57" fmla="*/ 2482850 h 2489200"/>
              <a:gd name="connsiteX58" fmla="*/ 2305050 w 2305050"/>
              <a:gd name="connsiteY58" fmla="*/ 2489200 h 248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305050" h="2489200">
                <a:moveTo>
                  <a:pt x="0" y="0"/>
                </a:moveTo>
                <a:cubicBezTo>
                  <a:pt x="10583" y="10583"/>
                  <a:pt x="21894" y="20486"/>
                  <a:pt x="31750" y="31750"/>
                </a:cubicBezTo>
                <a:cubicBezTo>
                  <a:pt x="36776" y="37493"/>
                  <a:pt x="40014" y="44590"/>
                  <a:pt x="44450" y="50800"/>
                </a:cubicBezTo>
                <a:cubicBezTo>
                  <a:pt x="50601" y="59412"/>
                  <a:pt x="56612" y="68165"/>
                  <a:pt x="63500" y="76200"/>
                </a:cubicBezTo>
                <a:cubicBezTo>
                  <a:pt x="69344" y="83018"/>
                  <a:pt x="76706" y="88432"/>
                  <a:pt x="82550" y="95250"/>
                </a:cubicBezTo>
                <a:cubicBezTo>
                  <a:pt x="86002" y="99277"/>
                  <a:pt x="110280" y="131659"/>
                  <a:pt x="114300" y="139700"/>
                </a:cubicBezTo>
                <a:cubicBezTo>
                  <a:pt x="117293" y="145687"/>
                  <a:pt x="117277" y="152968"/>
                  <a:pt x="120650" y="158750"/>
                </a:cubicBezTo>
                <a:cubicBezTo>
                  <a:pt x="132186" y="178526"/>
                  <a:pt x="151510" y="194180"/>
                  <a:pt x="158750" y="215900"/>
                </a:cubicBezTo>
                <a:lnTo>
                  <a:pt x="171450" y="254000"/>
                </a:lnTo>
                <a:lnTo>
                  <a:pt x="177800" y="273050"/>
                </a:lnTo>
                <a:cubicBezTo>
                  <a:pt x="179917" y="287867"/>
                  <a:pt x="181473" y="302774"/>
                  <a:pt x="184150" y="317500"/>
                </a:cubicBezTo>
                <a:cubicBezTo>
                  <a:pt x="185711" y="326086"/>
                  <a:pt x="188939" y="334314"/>
                  <a:pt x="190500" y="342900"/>
                </a:cubicBezTo>
                <a:cubicBezTo>
                  <a:pt x="209465" y="447206"/>
                  <a:pt x="186899" y="349346"/>
                  <a:pt x="203200" y="406400"/>
                </a:cubicBezTo>
                <a:cubicBezTo>
                  <a:pt x="205598" y="414791"/>
                  <a:pt x="207657" y="423281"/>
                  <a:pt x="209550" y="431800"/>
                </a:cubicBezTo>
                <a:cubicBezTo>
                  <a:pt x="211891" y="442336"/>
                  <a:pt x="212212" y="453407"/>
                  <a:pt x="215900" y="463550"/>
                </a:cubicBezTo>
                <a:cubicBezTo>
                  <a:pt x="220752" y="476894"/>
                  <a:pt x="229489" y="488543"/>
                  <a:pt x="234950" y="501650"/>
                </a:cubicBezTo>
                <a:cubicBezTo>
                  <a:pt x="240099" y="514007"/>
                  <a:pt x="243713" y="526955"/>
                  <a:pt x="247650" y="539750"/>
                </a:cubicBezTo>
                <a:cubicBezTo>
                  <a:pt x="252182" y="554478"/>
                  <a:pt x="254483" y="569951"/>
                  <a:pt x="260350" y="584200"/>
                </a:cubicBezTo>
                <a:cubicBezTo>
                  <a:pt x="269360" y="606083"/>
                  <a:pt x="281517" y="626533"/>
                  <a:pt x="292100" y="647700"/>
                </a:cubicBezTo>
                <a:cubicBezTo>
                  <a:pt x="306243" y="675985"/>
                  <a:pt x="305245" y="675614"/>
                  <a:pt x="323850" y="704850"/>
                </a:cubicBezTo>
                <a:cubicBezTo>
                  <a:pt x="332045" y="717727"/>
                  <a:pt x="341837" y="729607"/>
                  <a:pt x="349250" y="742950"/>
                </a:cubicBezTo>
                <a:cubicBezTo>
                  <a:pt x="363041" y="767774"/>
                  <a:pt x="374650" y="793750"/>
                  <a:pt x="387350" y="819150"/>
                </a:cubicBezTo>
                <a:cubicBezTo>
                  <a:pt x="391583" y="827617"/>
                  <a:pt x="393357" y="837857"/>
                  <a:pt x="400050" y="844550"/>
                </a:cubicBezTo>
                <a:cubicBezTo>
                  <a:pt x="406400" y="850900"/>
                  <a:pt x="414119" y="856128"/>
                  <a:pt x="419100" y="863600"/>
                </a:cubicBezTo>
                <a:cubicBezTo>
                  <a:pt x="435595" y="888342"/>
                  <a:pt x="439020" y="907424"/>
                  <a:pt x="450850" y="933450"/>
                </a:cubicBezTo>
                <a:cubicBezTo>
                  <a:pt x="456726" y="946376"/>
                  <a:pt x="463950" y="958658"/>
                  <a:pt x="469900" y="971550"/>
                </a:cubicBezTo>
                <a:cubicBezTo>
                  <a:pt x="476655" y="986186"/>
                  <a:pt x="483163" y="1000954"/>
                  <a:pt x="488950" y="1016000"/>
                </a:cubicBezTo>
                <a:cubicBezTo>
                  <a:pt x="493756" y="1028495"/>
                  <a:pt x="496284" y="1041835"/>
                  <a:pt x="501650" y="1054100"/>
                </a:cubicBezTo>
                <a:cubicBezTo>
                  <a:pt x="511135" y="1075781"/>
                  <a:pt x="522817" y="1096433"/>
                  <a:pt x="533400" y="1117600"/>
                </a:cubicBezTo>
                <a:cubicBezTo>
                  <a:pt x="541867" y="1134533"/>
                  <a:pt x="547441" y="1153254"/>
                  <a:pt x="558800" y="1168400"/>
                </a:cubicBezTo>
                <a:cubicBezTo>
                  <a:pt x="565150" y="1176867"/>
                  <a:pt x="570962" y="1185765"/>
                  <a:pt x="577850" y="1193800"/>
                </a:cubicBezTo>
                <a:cubicBezTo>
                  <a:pt x="597778" y="1217049"/>
                  <a:pt x="604429" y="1213964"/>
                  <a:pt x="622300" y="1244600"/>
                </a:cubicBezTo>
                <a:cubicBezTo>
                  <a:pt x="630422" y="1258524"/>
                  <a:pt x="633228" y="1275126"/>
                  <a:pt x="641350" y="1289050"/>
                </a:cubicBezTo>
                <a:cubicBezTo>
                  <a:pt x="648179" y="1300757"/>
                  <a:pt x="658978" y="1309697"/>
                  <a:pt x="666750" y="1320800"/>
                </a:cubicBezTo>
                <a:cubicBezTo>
                  <a:pt x="673828" y="1330911"/>
                  <a:pt x="677899" y="1343068"/>
                  <a:pt x="685800" y="1352550"/>
                </a:cubicBezTo>
                <a:cubicBezTo>
                  <a:pt x="699214" y="1368647"/>
                  <a:pt x="717678" y="1380237"/>
                  <a:pt x="730250" y="1397000"/>
                </a:cubicBezTo>
                <a:cubicBezTo>
                  <a:pt x="742950" y="1413933"/>
                  <a:pt x="753383" y="1432833"/>
                  <a:pt x="768350" y="1447800"/>
                </a:cubicBezTo>
                <a:lnTo>
                  <a:pt x="876300" y="1555750"/>
                </a:lnTo>
                <a:lnTo>
                  <a:pt x="927100" y="1606550"/>
                </a:lnTo>
                <a:lnTo>
                  <a:pt x="946150" y="1625600"/>
                </a:lnTo>
                <a:cubicBezTo>
                  <a:pt x="952500" y="1631950"/>
                  <a:pt x="957728" y="1639669"/>
                  <a:pt x="965200" y="1644650"/>
                </a:cubicBezTo>
                <a:cubicBezTo>
                  <a:pt x="984250" y="1657350"/>
                  <a:pt x="1004034" y="1669013"/>
                  <a:pt x="1022350" y="1682750"/>
                </a:cubicBezTo>
                <a:cubicBezTo>
                  <a:pt x="1030817" y="1689100"/>
                  <a:pt x="1038944" y="1695929"/>
                  <a:pt x="1047750" y="1701800"/>
                </a:cubicBezTo>
                <a:cubicBezTo>
                  <a:pt x="1070713" y="1717109"/>
                  <a:pt x="1095030" y="1730368"/>
                  <a:pt x="1117600" y="1746250"/>
                </a:cubicBezTo>
                <a:cubicBezTo>
                  <a:pt x="1152220" y="1770613"/>
                  <a:pt x="1181336" y="1803518"/>
                  <a:pt x="1219200" y="1822450"/>
                </a:cubicBezTo>
                <a:cubicBezTo>
                  <a:pt x="1240367" y="1833033"/>
                  <a:pt x="1262153" y="1842459"/>
                  <a:pt x="1282700" y="1854200"/>
                </a:cubicBezTo>
                <a:cubicBezTo>
                  <a:pt x="1336521" y="1884955"/>
                  <a:pt x="1283471" y="1865040"/>
                  <a:pt x="1327150" y="1879600"/>
                </a:cubicBezTo>
                <a:cubicBezTo>
                  <a:pt x="1344083" y="1896533"/>
                  <a:pt x="1357747" y="1917543"/>
                  <a:pt x="1377950" y="1930400"/>
                </a:cubicBezTo>
                <a:cubicBezTo>
                  <a:pt x="1401870" y="1945622"/>
                  <a:pt x="1465781" y="1984543"/>
                  <a:pt x="1492250" y="2006600"/>
                </a:cubicBezTo>
                <a:cubicBezTo>
                  <a:pt x="1639802" y="2129560"/>
                  <a:pt x="1591743" y="2108207"/>
                  <a:pt x="1778000" y="2247900"/>
                </a:cubicBezTo>
                <a:cubicBezTo>
                  <a:pt x="1786467" y="2254250"/>
                  <a:pt x="1794047" y="2261998"/>
                  <a:pt x="1803400" y="2266950"/>
                </a:cubicBezTo>
                <a:cubicBezTo>
                  <a:pt x="1830184" y="2281130"/>
                  <a:pt x="1859583" y="2290109"/>
                  <a:pt x="1885950" y="2305050"/>
                </a:cubicBezTo>
                <a:cubicBezTo>
                  <a:pt x="1936613" y="2333759"/>
                  <a:pt x="1978494" y="2371918"/>
                  <a:pt x="2032000" y="2393950"/>
                </a:cubicBezTo>
                <a:cubicBezTo>
                  <a:pt x="2054909" y="2403383"/>
                  <a:pt x="2078567" y="2410883"/>
                  <a:pt x="2101850" y="2419350"/>
                </a:cubicBezTo>
                <a:cubicBezTo>
                  <a:pt x="2102004" y="2419466"/>
                  <a:pt x="2141052" y="2449485"/>
                  <a:pt x="2146300" y="2451100"/>
                </a:cubicBezTo>
                <a:cubicBezTo>
                  <a:pt x="2166931" y="2457448"/>
                  <a:pt x="2189322" y="2456974"/>
                  <a:pt x="2209800" y="2463800"/>
                </a:cubicBezTo>
                <a:cubicBezTo>
                  <a:pt x="2216150" y="2465917"/>
                  <a:pt x="2222392" y="2468389"/>
                  <a:pt x="2228850" y="2470150"/>
                </a:cubicBezTo>
                <a:cubicBezTo>
                  <a:pt x="2245689" y="2474743"/>
                  <a:pt x="2262717" y="2478617"/>
                  <a:pt x="2279650" y="2482850"/>
                </a:cubicBezTo>
                <a:lnTo>
                  <a:pt x="2305050" y="2489200"/>
                </a:lnTo>
              </a:path>
            </a:pathLst>
          </a:custGeom>
          <a:noFill/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31E3D955-A209-B35D-A120-2BAD15C1BE1F}"/>
              </a:ext>
            </a:extLst>
          </p:cNvPr>
          <p:cNvSpPr/>
          <p:nvPr/>
        </p:nvSpPr>
        <p:spPr>
          <a:xfrm>
            <a:off x="7632700" y="3206750"/>
            <a:ext cx="3924300" cy="2838450"/>
          </a:xfrm>
          <a:custGeom>
            <a:avLst/>
            <a:gdLst>
              <a:gd name="connsiteX0" fmla="*/ 0 w 3924300"/>
              <a:gd name="connsiteY0" fmla="*/ 0 h 2838450"/>
              <a:gd name="connsiteX1" fmla="*/ 31750 w 3924300"/>
              <a:gd name="connsiteY1" fmla="*/ 12700 h 2838450"/>
              <a:gd name="connsiteX2" fmla="*/ 95250 w 3924300"/>
              <a:gd name="connsiteY2" fmla="*/ 69850 h 2838450"/>
              <a:gd name="connsiteX3" fmla="*/ 120650 w 3924300"/>
              <a:gd name="connsiteY3" fmla="*/ 95250 h 2838450"/>
              <a:gd name="connsiteX4" fmla="*/ 152400 w 3924300"/>
              <a:gd name="connsiteY4" fmla="*/ 127000 h 2838450"/>
              <a:gd name="connsiteX5" fmla="*/ 171450 w 3924300"/>
              <a:gd name="connsiteY5" fmla="*/ 152400 h 2838450"/>
              <a:gd name="connsiteX6" fmla="*/ 196850 w 3924300"/>
              <a:gd name="connsiteY6" fmla="*/ 171450 h 2838450"/>
              <a:gd name="connsiteX7" fmla="*/ 215900 w 3924300"/>
              <a:gd name="connsiteY7" fmla="*/ 196850 h 2838450"/>
              <a:gd name="connsiteX8" fmla="*/ 241300 w 3924300"/>
              <a:gd name="connsiteY8" fmla="*/ 215900 h 2838450"/>
              <a:gd name="connsiteX9" fmla="*/ 260350 w 3924300"/>
              <a:gd name="connsiteY9" fmla="*/ 241300 h 2838450"/>
              <a:gd name="connsiteX10" fmla="*/ 285750 w 3924300"/>
              <a:gd name="connsiteY10" fmla="*/ 260350 h 2838450"/>
              <a:gd name="connsiteX11" fmla="*/ 330200 w 3924300"/>
              <a:gd name="connsiteY11" fmla="*/ 304800 h 2838450"/>
              <a:gd name="connsiteX12" fmla="*/ 368300 w 3924300"/>
              <a:gd name="connsiteY12" fmla="*/ 342900 h 2838450"/>
              <a:gd name="connsiteX13" fmla="*/ 387350 w 3924300"/>
              <a:gd name="connsiteY13" fmla="*/ 361950 h 2838450"/>
              <a:gd name="connsiteX14" fmla="*/ 406400 w 3924300"/>
              <a:gd name="connsiteY14" fmla="*/ 381000 h 2838450"/>
              <a:gd name="connsiteX15" fmla="*/ 444500 w 3924300"/>
              <a:gd name="connsiteY15" fmla="*/ 425450 h 2838450"/>
              <a:gd name="connsiteX16" fmla="*/ 514350 w 3924300"/>
              <a:gd name="connsiteY16" fmla="*/ 469900 h 2838450"/>
              <a:gd name="connsiteX17" fmla="*/ 558800 w 3924300"/>
              <a:gd name="connsiteY17" fmla="*/ 495300 h 2838450"/>
              <a:gd name="connsiteX18" fmla="*/ 647700 w 3924300"/>
              <a:gd name="connsiteY18" fmla="*/ 558800 h 2838450"/>
              <a:gd name="connsiteX19" fmla="*/ 692150 w 3924300"/>
              <a:gd name="connsiteY19" fmla="*/ 584200 h 2838450"/>
              <a:gd name="connsiteX20" fmla="*/ 762000 w 3924300"/>
              <a:gd name="connsiteY20" fmla="*/ 647700 h 2838450"/>
              <a:gd name="connsiteX21" fmla="*/ 869950 w 3924300"/>
              <a:gd name="connsiteY21" fmla="*/ 717550 h 2838450"/>
              <a:gd name="connsiteX22" fmla="*/ 920750 w 3924300"/>
              <a:gd name="connsiteY22" fmla="*/ 762000 h 2838450"/>
              <a:gd name="connsiteX23" fmla="*/ 952500 w 3924300"/>
              <a:gd name="connsiteY23" fmla="*/ 787400 h 2838450"/>
              <a:gd name="connsiteX24" fmla="*/ 977900 w 3924300"/>
              <a:gd name="connsiteY24" fmla="*/ 812800 h 2838450"/>
              <a:gd name="connsiteX25" fmla="*/ 1003300 w 3924300"/>
              <a:gd name="connsiteY25" fmla="*/ 831850 h 2838450"/>
              <a:gd name="connsiteX26" fmla="*/ 1022350 w 3924300"/>
              <a:gd name="connsiteY26" fmla="*/ 857250 h 2838450"/>
              <a:gd name="connsiteX27" fmla="*/ 1117600 w 3924300"/>
              <a:gd name="connsiteY27" fmla="*/ 901700 h 2838450"/>
              <a:gd name="connsiteX28" fmla="*/ 1143000 w 3924300"/>
              <a:gd name="connsiteY28" fmla="*/ 920750 h 2838450"/>
              <a:gd name="connsiteX29" fmla="*/ 1174750 w 3924300"/>
              <a:gd name="connsiteY29" fmla="*/ 933450 h 2838450"/>
              <a:gd name="connsiteX30" fmla="*/ 1231900 w 3924300"/>
              <a:gd name="connsiteY30" fmla="*/ 958850 h 2838450"/>
              <a:gd name="connsiteX31" fmla="*/ 1301750 w 3924300"/>
              <a:gd name="connsiteY31" fmla="*/ 984250 h 2838450"/>
              <a:gd name="connsiteX32" fmla="*/ 1352550 w 3924300"/>
              <a:gd name="connsiteY32" fmla="*/ 1022350 h 2838450"/>
              <a:gd name="connsiteX33" fmla="*/ 1390650 w 3924300"/>
              <a:gd name="connsiteY33" fmla="*/ 1041400 h 2838450"/>
              <a:gd name="connsiteX34" fmla="*/ 1428750 w 3924300"/>
              <a:gd name="connsiteY34" fmla="*/ 1047750 h 2838450"/>
              <a:gd name="connsiteX35" fmla="*/ 1536700 w 3924300"/>
              <a:gd name="connsiteY35" fmla="*/ 1073150 h 2838450"/>
              <a:gd name="connsiteX36" fmla="*/ 1581150 w 3924300"/>
              <a:gd name="connsiteY36" fmla="*/ 1092200 h 2838450"/>
              <a:gd name="connsiteX37" fmla="*/ 1657350 w 3924300"/>
              <a:gd name="connsiteY37" fmla="*/ 1117600 h 2838450"/>
              <a:gd name="connsiteX38" fmla="*/ 1708150 w 3924300"/>
              <a:gd name="connsiteY38" fmla="*/ 1143000 h 2838450"/>
              <a:gd name="connsiteX39" fmla="*/ 1771650 w 3924300"/>
              <a:gd name="connsiteY39" fmla="*/ 1168400 h 2838450"/>
              <a:gd name="connsiteX40" fmla="*/ 1803400 w 3924300"/>
              <a:gd name="connsiteY40" fmla="*/ 1193800 h 2838450"/>
              <a:gd name="connsiteX41" fmla="*/ 1905000 w 3924300"/>
              <a:gd name="connsiteY41" fmla="*/ 1244600 h 2838450"/>
              <a:gd name="connsiteX42" fmla="*/ 1930400 w 3924300"/>
              <a:gd name="connsiteY42" fmla="*/ 1263650 h 2838450"/>
              <a:gd name="connsiteX43" fmla="*/ 2051050 w 3924300"/>
              <a:gd name="connsiteY43" fmla="*/ 1320800 h 2838450"/>
              <a:gd name="connsiteX44" fmla="*/ 2108200 w 3924300"/>
              <a:gd name="connsiteY44" fmla="*/ 1346200 h 2838450"/>
              <a:gd name="connsiteX45" fmla="*/ 2139950 w 3924300"/>
              <a:gd name="connsiteY45" fmla="*/ 1365250 h 2838450"/>
              <a:gd name="connsiteX46" fmla="*/ 2228850 w 3924300"/>
              <a:gd name="connsiteY46" fmla="*/ 1390650 h 2838450"/>
              <a:gd name="connsiteX47" fmla="*/ 2349500 w 3924300"/>
              <a:gd name="connsiteY47" fmla="*/ 1441450 h 2838450"/>
              <a:gd name="connsiteX48" fmla="*/ 2419350 w 3924300"/>
              <a:gd name="connsiteY48" fmla="*/ 1460500 h 2838450"/>
              <a:gd name="connsiteX49" fmla="*/ 2559050 w 3924300"/>
              <a:gd name="connsiteY49" fmla="*/ 1473200 h 2838450"/>
              <a:gd name="connsiteX50" fmla="*/ 2584450 w 3924300"/>
              <a:gd name="connsiteY50" fmla="*/ 1466850 h 2838450"/>
              <a:gd name="connsiteX51" fmla="*/ 2616200 w 3924300"/>
              <a:gd name="connsiteY51" fmla="*/ 1435100 h 2838450"/>
              <a:gd name="connsiteX52" fmla="*/ 2622550 w 3924300"/>
              <a:gd name="connsiteY52" fmla="*/ 1416050 h 2838450"/>
              <a:gd name="connsiteX53" fmla="*/ 2667000 w 3924300"/>
              <a:gd name="connsiteY53" fmla="*/ 1371600 h 2838450"/>
              <a:gd name="connsiteX54" fmla="*/ 2711450 w 3924300"/>
              <a:gd name="connsiteY54" fmla="*/ 1333500 h 2838450"/>
              <a:gd name="connsiteX55" fmla="*/ 2730500 w 3924300"/>
              <a:gd name="connsiteY55" fmla="*/ 1308100 h 2838450"/>
              <a:gd name="connsiteX56" fmla="*/ 2800350 w 3924300"/>
              <a:gd name="connsiteY56" fmla="*/ 1231900 h 2838450"/>
              <a:gd name="connsiteX57" fmla="*/ 2819400 w 3924300"/>
              <a:gd name="connsiteY57" fmla="*/ 1200150 h 2838450"/>
              <a:gd name="connsiteX58" fmla="*/ 2844800 w 3924300"/>
              <a:gd name="connsiteY58" fmla="*/ 1187450 h 2838450"/>
              <a:gd name="connsiteX59" fmla="*/ 2940050 w 3924300"/>
              <a:gd name="connsiteY59" fmla="*/ 1143000 h 2838450"/>
              <a:gd name="connsiteX60" fmla="*/ 2997200 w 3924300"/>
              <a:gd name="connsiteY60" fmla="*/ 1130300 h 2838450"/>
              <a:gd name="connsiteX61" fmla="*/ 3048000 w 3924300"/>
              <a:gd name="connsiteY61" fmla="*/ 1117600 h 2838450"/>
              <a:gd name="connsiteX62" fmla="*/ 3111500 w 3924300"/>
              <a:gd name="connsiteY62" fmla="*/ 1098550 h 2838450"/>
              <a:gd name="connsiteX63" fmla="*/ 3238500 w 3924300"/>
              <a:gd name="connsiteY63" fmla="*/ 1079500 h 2838450"/>
              <a:gd name="connsiteX64" fmla="*/ 3327400 w 3924300"/>
              <a:gd name="connsiteY64" fmla="*/ 1085850 h 2838450"/>
              <a:gd name="connsiteX65" fmla="*/ 3397250 w 3924300"/>
              <a:gd name="connsiteY65" fmla="*/ 1123950 h 2838450"/>
              <a:gd name="connsiteX66" fmla="*/ 3467100 w 3924300"/>
              <a:gd name="connsiteY66" fmla="*/ 1149350 h 2838450"/>
              <a:gd name="connsiteX67" fmla="*/ 3632200 w 3924300"/>
              <a:gd name="connsiteY67" fmla="*/ 1225550 h 2838450"/>
              <a:gd name="connsiteX68" fmla="*/ 3702050 w 3924300"/>
              <a:gd name="connsiteY68" fmla="*/ 1282700 h 2838450"/>
              <a:gd name="connsiteX69" fmla="*/ 3752850 w 3924300"/>
              <a:gd name="connsiteY69" fmla="*/ 1416050 h 2838450"/>
              <a:gd name="connsiteX70" fmla="*/ 3778250 w 3924300"/>
              <a:gd name="connsiteY70" fmla="*/ 1473200 h 2838450"/>
              <a:gd name="connsiteX71" fmla="*/ 3803650 w 3924300"/>
              <a:gd name="connsiteY71" fmla="*/ 1511300 h 2838450"/>
              <a:gd name="connsiteX72" fmla="*/ 3841750 w 3924300"/>
              <a:gd name="connsiteY72" fmla="*/ 1600200 h 2838450"/>
              <a:gd name="connsiteX73" fmla="*/ 3848100 w 3924300"/>
              <a:gd name="connsiteY73" fmla="*/ 1638300 h 2838450"/>
              <a:gd name="connsiteX74" fmla="*/ 3886200 w 3924300"/>
              <a:gd name="connsiteY74" fmla="*/ 1682750 h 2838450"/>
              <a:gd name="connsiteX75" fmla="*/ 3892550 w 3924300"/>
              <a:gd name="connsiteY75" fmla="*/ 1708150 h 2838450"/>
              <a:gd name="connsiteX76" fmla="*/ 3924300 w 3924300"/>
              <a:gd name="connsiteY76" fmla="*/ 1784350 h 2838450"/>
              <a:gd name="connsiteX77" fmla="*/ 3911600 w 3924300"/>
              <a:gd name="connsiteY77" fmla="*/ 1885950 h 2838450"/>
              <a:gd name="connsiteX78" fmla="*/ 3898900 w 3924300"/>
              <a:gd name="connsiteY78" fmla="*/ 1911350 h 2838450"/>
              <a:gd name="connsiteX79" fmla="*/ 3892550 w 3924300"/>
              <a:gd name="connsiteY79" fmla="*/ 1955800 h 2838450"/>
              <a:gd name="connsiteX80" fmla="*/ 3879850 w 3924300"/>
              <a:gd name="connsiteY80" fmla="*/ 2000250 h 2838450"/>
              <a:gd name="connsiteX81" fmla="*/ 3867150 w 3924300"/>
              <a:gd name="connsiteY81" fmla="*/ 2051050 h 2838450"/>
              <a:gd name="connsiteX82" fmla="*/ 3854450 w 3924300"/>
              <a:gd name="connsiteY82" fmla="*/ 2082800 h 2838450"/>
              <a:gd name="connsiteX83" fmla="*/ 3848100 w 3924300"/>
              <a:gd name="connsiteY83" fmla="*/ 2114550 h 2838450"/>
              <a:gd name="connsiteX84" fmla="*/ 3835400 w 3924300"/>
              <a:gd name="connsiteY84" fmla="*/ 2139950 h 2838450"/>
              <a:gd name="connsiteX85" fmla="*/ 3829050 w 3924300"/>
              <a:gd name="connsiteY85" fmla="*/ 2165350 h 2838450"/>
              <a:gd name="connsiteX86" fmla="*/ 3822700 w 3924300"/>
              <a:gd name="connsiteY86" fmla="*/ 2184400 h 2838450"/>
              <a:gd name="connsiteX87" fmla="*/ 3797300 w 3924300"/>
              <a:gd name="connsiteY87" fmla="*/ 2190750 h 2838450"/>
              <a:gd name="connsiteX88" fmla="*/ 3778250 w 3924300"/>
              <a:gd name="connsiteY88" fmla="*/ 2209800 h 2838450"/>
              <a:gd name="connsiteX89" fmla="*/ 3759200 w 3924300"/>
              <a:gd name="connsiteY89" fmla="*/ 2216150 h 2838450"/>
              <a:gd name="connsiteX90" fmla="*/ 3740150 w 3924300"/>
              <a:gd name="connsiteY90" fmla="*/ 2228850 h 2838450"/>
              <a:gd name="connsiteX91" fmla="*/ 3714750 w 3924300"/>
              <a:gd name="connsiteY91" fmla="*/ 2235200 h 2838450"/>
              <a:gd name="connsiteX92" fmla="*/ 3695700 w 3924300"/>
              <a:gd name="connsiteY92" fmla="*/ 2241550 h 2838450"/>
              <a:gd name="connsiteX93" fmla="*/ 3511550 w 3924300"/>
              <a:gd name="connsiteY93" fmla="*/ 2235200 h 2838450"/>
              <a:gd name="connsiteX94" fmla="*/ 3409950 w 3924300"/>
              <a:gd name="connsiteY94" fmla="*/ 2241550 h 2838450"/>
              <a:gd name="connsiteX95" fmla="*/ 3397250 w 3924300"/>
              <a:gd name="connsiteY95" fmla="*/ 2266950 h 2838450"/>
              <a:gd name="connsiteX96" fmla="*/ 3378200 w 3924300"/>
              <a:gd name="connsiteY96" fmla="*/ 2279650 h 2838450"/>
              <a:gd name="connsiteX97" fmla="*/ 3352800 w 3924300"/>
              <a:gd name="connsiteY97" fmla="*/ 2298700 h 2838450"/>
              <a:gd name="connsiteX98" fmla="*/ 3314700 w 3924300"/>
              <a:gd name="connsiteY98" fmla="*/ 2330450 h 2838450"/>
              <a:gd name="connsiteX99" fmla="*/ 3270250 w 3924300"/>
              <a:gd name="connsiteY99" fmla="*/ 2368550 h 2838450"/>
              <a:gd name="connsiteX100" fmla="*/ 3257550 w 3924300"/>
              <a:gd name="connsiteY100" fmla="*/ 2387600 h 2838450"/>
              <a:gd name="connsiteX101" fmla="*/ 3238500 w 3924300"/>
              <a:gd name="connsiteY101" fmla="*/ 2413000 h 2838450"/>
              <a:gd name="connsiteX102" fmla="*/ 3225800 w 3924300"/>
              <a:gd name="connsiteY102" fmla="*/ 2451100 h 2838450"/>
              <a:gd name="connsiteX103" fmla="*/ 3232150 w 3924300"/>
              <a:gd name="connsiteY103" fmla="*/ 2552700 h 2838450"/>
              <a:gd name="connsiteX104" fmla="*/ 3251200 w 3924300"/>
              <a:gd name="connsiteY104" fmla="*/ 2628900 h 2838450"/>
              <a:gd name="connsiteX105" fmla="*/ 3257550 w 3924300"/>
              <a:gd name="connsiteY105" fmla="*/ 2654300 h 2838450"/>
              <a:gd name="connsiteX106" fmla="*/ 3282950 w 3924300"/>
              <a:gd name="connsiteY106" fmla="*/ 2724150 h 2838450"/>
              <a:gd name="connsiteX107" fmla="*/ 3321050 w 3924300"/>
              <a:gd name="connsiteY107" fmla="*/ 2787650 h 2838450"/>
              <a:gd name="connsiteX108" fmla="*/ 3340100 w 3924300"/>
              <a:gd name="connsiteY108" fmla="*/ 2813050 h 2838450"/>
              <a:gd name="connsiteX109" fmla="*/ 3359150 w 3924300"/>
              <a:gd name="connsiteY109" fmla="*/ 2838450 h 28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3924300" h="2838450">
                <a:moveTo>
                  <a:pt x="0" y="0"/>
                </a:moveTo>
                <a:cubicBezTo>
                  <a:pt x="10583" y="4233"/>
                  <a:pt x="21786" y="7164"/>
                  <a:pt x="31750" y="12700"/>
                </a:cubicBezTo>
                <a:cubicBezTo>
                  <a:pt x="54120" y="25128"/>
                  <a:pt x="79193" y="53793"/>
                  <a:pt x="95250" y="69850"/>
                </a:cubicBezTo>
                <a:lnTo>
                  <a:pt x="120650" y="95250"/>
                </a:lnTo>
                <a:cubicBezTo>
                  <a:pt x="131233" y="105833"/>
                  <a:pt x="143420" y="115026"/>
                  <a:pt x="152400" y="127000"/>
                </a:cubicBezTo>
                <a:cubicBezTo>
                  <a:pt x="158750" y="135467"/>
                  <a:pt x="163966" y="144916"/>
                  <a:pt x="171450" y="152400"/>
                </a:cubicBezTo>
                <a:cubicBezTo>
                  <a:pt x="178934" y="159884"/>
                  <a:pt x="189366" y="163966"/>
                  <a:pt x="196850" y="171450"/>
                </a:cubicBezTo>
                <a:cubicBezTo>
                  <a:pt x="204334" y="178934"/>
                  <a:pt x="208416" y="189366"/>
                  <a:pt x="215900" y="196850"/>
                </a:cubicBezTo>
                <a:cubicBezTo>
                  <a:pt x="223384" y="204334"/>
                  <a:pt x="233816" y="208416"/>
                  <a:pt x="241300" y="215900"/>
                </a:cubicBezTo>
                <a:cubicBezTo>
                  <a:pt x="248784" y="223384"/>
                  <a:pt x="252866" y="233816"/>
                  <a:pt x="260350" y="241300"/>
                </a:cubicBezTo>
                <a:cubicBezTo>
                  <a:pt x="267834" y="248784"/>
                  <a:pt x="277919" y="253231"/>
                  <a:pt x="285750" y="260350"/>
                </a:cubicBezTo>
                <a:cubicBezTo>
                  <a:pt x="301255" y="274445"/>
                  <a:pt x="315383" y="289983"/>
                  <a:pt x="330200" y="304800"/>
                </a:cubicBezTo>
                <a:lnTo>
                  <a:pt x="368300" y="342900"/>
                </a:lnTo>
                <a:lnTo>
                  <a:pt x="387350" y="361950"/>
                </a:lnTo>
                <a:cubicBezTo>
                  <a:pt x="393700" y="368300"/>
                  <a:pt x="401012" y="373816"/>
                  <a:pt x="406400" y="381000"/>
                </a:cubicBezTo>
                <a:cubicBezTo>
                  <a:pt x="416406" y="394341"/>
                  <a:pt x="430213" y="415245"/>
                  <a:pt x="444500" y="425450"/>
                </a:cubicBezTo>
                <a:cubicBezTo>
                  <a:pt x="466957" y="441491"/>
                  <a:pt x="490801" y="455509"/>
                  <a:pt x="514350" y="469900"/>
                </a:cubicBezTo>
                <a:cubicBezTo>
                  <a:pt x="528911" y="478799"/>
                  <a:pt x="545148" y="485061"/>
                  <a:pt x="558800" y="495300"/>
                </a:cubicBezTo>
                <a:cubicBezTo>
                  <a:pt x="587474" y="516805"/>
                  <a:pt x="616749" y="540229"/>
                  <a:pt x="647700" y="558800"/>
                </a:cubicBezTo>
                <a:cubicBezTo>
                  <a:pt x="664692" y="568995"/>
                  <a:pt x="677506" y="571020"/>
                  <a:pt x="692150" y="584200"/>
                </a:cubicBezTo>
                <a:cubicBezTo>
                  <a:pt x="736527" y="624139"/>
                  <a:pt x="723654" y="622136"/>
                  <a:pt x="762000" y="647700"/>
                </a:cubicBezTo>
                <a:cubicBezTo>
                  <a:pt x="797661" y="671474"/>
                  <a:pt x="836483" y="690776"/>
                  <a:pt x="869950" y="717550"/>
                </a:cubicBezTo>
                <a:cubicBezTo>
                  <a:pt x="980737" y="806180"/>
                  <a:pt x="844394" y="695188"/>
                  <a:pt x="920750" y="762000"/>
                </a:cubicBezTo>
                <a:cubicBezTo>
                  <a:pt x="930950" y="770925"/>
                  <a:pt x="942370" y="778396"/>
                  <a:pt x="952500" y="787400"/>
                </a:cubicBezTo>
                <a:cubicBezTo>
                  <a:pt x="961449" y="795355"/>
                  <a:pt x="968889" y="804915"/>
                  <a:pt x="977900" y="812800"/>
                </a:cubicBezTo>
                <a:cubicBezTo>
                  <a:pt x="985865" y="819769"/>
                  <a:pt x="995816" y="824366"/>
                  <a:pt x="1003300" y="831850"/>
                </a:cubicBezTo>
                <a:cubicBezTo>
                  <a:pt x="1010784" y="839334"/>
                  <a:pt x="1013996" y="850752"/>
                  <a:pt x="1022350" y="857250"/>
                </a:cubicBezTo>
                <a:cubicBezTo>
                  <a:pt x="1031994" y="864751"/>
                  <a:pt x="1116628" y="901177"/>
                  <a:pt x="1117600" y="901700"/>
                </a:cubicBezTo>
                <a:cubicBezTo>
                  <a:pt x="1126918" y="906718"/>
                  <a:pt x="1133749" y="915610"/>
                  <a:pt x="1143000" y="920750"/>
                </a:cubicBezTo>
                <a:cubicBezTo>
                  <a:pt x="1152964" y="926286"/>
                  <a:pt x="1164273" y="928960"/>
                  <a:pt x="1174750" y="933450"/>
                </a:cubicBezTo>
                <a:cubicBezTo>
                  <a:pt x="1193911" y="941662"/>
                  <a:pt x="1212544" y="951108"/>
                  <a:pt x="1231900" y="958850"/>
                </a:cubicBezTo>
                <a:cubicBezTo>
                  <a:pt x="1254903" y="968051"/>
                  <a:pt x="1279052" y="974320"/>
                  <a:pt x="1301750" y="984250"/>
                </a:cubicBezTo>
                <a:cubicBezTo>
                  <a:pt x="1368755" y="1013565"/>
                  <a:pt x="1304724" y="990466"/>
                  <a:pt x="1352550" y="1022350"/>
                </a:cubicBezTo>
                <a:cubicBezTo>
                  <a:pt x="1364364" y="1030226"/>
                  <a:pt x="1377180" y="1036910"/>
                  <a:pt x="1390650" y="1041400"/>
                </a:cubicBezTo>
                <a:cubicBezTo>
                  <a:pt x="1402864" y="1045471"/>
                  <a:pt x="1416169" y="1045015"/>
                  <a:pt x="1428750" y="1047750"/>
                </a:cubicBezTo>
                <a:cubicBezTo>
                  <a:pt x="1464872" y="1055603"/>
                  <a:pt x="1502723" y="1058588"/>
                  <a:pt x="1536700" y="1073150"/>
                </a:cubicBezTo>
                <a:cubicBezTo>
                  <a:pt x="1551517" y="1079500"/>
                  <a:pt x="1566024" y="1086627"/>
                  <a:pt x="1581150" y="1092200"/>
                </a:cubicBezTo>
                <a:cubicBezTo>
                  <a:pt x="1606273" y="1101456"/>
                  <a:pt x="1632491" y="1107656"/>
                  <a:pt x="1657350" y="1117600"/>
                </a:cubicBezTo>
                <a:cubicBezTo>
                  <a:pt x="1674928" y="1124631"/>
                  <a:pt x="1690850" y="1135311"/>
                  <a:pt x="1708150" y="1143000"/>
                </a:cubicBezTo>
                <a:cubicBezTo>
                  <a:pt x="1728982" y="1152259"/>
                  <a:pt x="1753848" y="1154159"/>
                  <a:pt x="1771650" y="1168400"/>
                </a:cubicBezTo>
                <a:cubicBezTo>
                  <a:pt x="1782233" y="1176867"/>
                  <a:pt x="1791632" y="1187076"/>
                  <a:pt x="1803400" y="1193800"/>
                </a:cubicBezTo>
                <a:cubicBezTo>
                  <a:pt x="1941989" y="1272994"/>
                  <a:pt x="1788550" y="1170495"/>
                  <a:pt x="1905000" y="1244600"/>
                </a:cubicBezTo>
                <a:cubicBezTo>
                  <a:pt x="1913929" y="1250282"/>
                  <a:pt x="1921017" y="1258755"/>
                  <a:pt x="1930400" y="1263650"/>
                </a:cubicBezTo>
                <a:cubicBezTo>
                  <a:pt x="1969853" y="1284234"/>
                  <a:pt x="2010688" y="1302060"/>
                  <a:pt x="2051050" y="1320800"/>
                </a:cubicBezTo>
                <a:cubicBezTo>
                  <a:pt x="2069958" y="1329579"/>
                  <a:pt x="2090324" y="1335474"/>
                  <a:pt x="2108200" y="1346200"/>
                </a:cubicBezTo>
                <a:cubicBezTo>
                  <a:pt x="2118783" y="1352550"/>
                  <a:pt x="2128369" y="1360983"/>
                  <a:pt x="2139950" y="1365250"/>
                </a:cubicBezTo>
                <a:cubicBezTo>
                  <a:pt x="2168869" y="1375904"/>
                  <a:pt x="2199886" y="1380118"/>
                  <a:pt x="2228850" y="1390650"/>
                </a:cubicBezTo>
                <a:cubicBezTo>
                  <a:pt x="2269859" y="1405562"/>
                  <a:pt x="2307401" y="1429969"/>
                  <a:pt x="2349500" y="1441450"/>
                </a:cubicBezTo>
                <a:cubicBezTo>
                  <a:pt x="2372783" y="1447800"/>
                  <a:pt x="2395734" y="1455528"/>
                  <a:pt x="2419350" y="1460500"/>
                </a:cubicBezTo>
                <a:cubicBezTo>
                  <a:pt x="2450268" y="1467009"/>
                  <a:pt x="2539061" y="1471772"/>
                  <a:pt x="2559050" y="1473200"/>
                </a:cubicBezTo>
                <a:cubicBezTo>
                  <a:pt x="2567517" y="1471083"/>
                  <a:pt x="2577746" y="1472437"/>
                  <a:pt x="2584450" y="1466850"/>
                </a:cubicBezTo>
                <a:cubicBezTo>
                  <a:pt x="2636761" y="1423257"/>
                  <a:pt x="2562277" y="1453074"/>
                  <a:pt x="2616200" y="1435100"/>
                </a:cubicBezTo>
                <a:cubicBezTo>
                  <a:pt x="2618317" y="1428750"/>
                  <a:pt x="2618369" y="1421277"/>
                  <a:pt x="2622550" y="1416050"/>
                </a:cubicBezTo>
                <a:cubicBezTo>
                  <a:pt x="2635640" y="1399688"/>
                  <a:pt x="2650237" y="1384172"/>
                  <a:pt x="2667000" y="1371600"/>
                </a:cubicBezTo>
                <a:cubicBezTo>
                  <a:pt x="2687076" y="1356543"/>
                  <a:pt x="2695530" y="1352073"/>
                  <a:pt x="2711450" y="1333500"/>
                </a:cubicBezTo>
                <a:cubicBezTo>
                  <a:pt x="2718338" y="1325465"/>
                  <a:pt x="2723420" y="1315967"/>
                  <a:pt x="2730500" y="1308100"/>
                </a:cubicBezTo>
                <a:cubicBezTo>
                  <a:pt x="2770095" y="1264106"/>
                  <a:pt x="2766486" y="1278463"/>
                  <a:pt x="2800350" y="1231900"/>
                </a:cubicBezTo>
                <a:cubicBezTo>
                  <a:pt x="2807609" y="1221918"/>
                  <a:pt x="2810673" y="1208877"/>
                  <a:pt x="2819400" y="1200150"/>
                </a:cubicBezTo>
                <a:cubicBezTo>
                  <a:pt x="2826093" y="1193457"/>
                  <a:pt x="2836525" y="1192047"/>
                  <a:pt x="2844800" y="1187450"/>
                </a:cubicBezTo>
                <a:cubicBezTo>
                  <a:pt x="2891354" y="1161587"/>
                  <a:pt x="2873854" y="1163904"/>
                  <a:pt x="2940050" y="1143000"/>
                </a:cubicBezTo>
                <a:cubicBezTo>
                  <a:pt x="2958659" y="1137124"/>
                  <a:pt x="2978204" y="1134770"/>
                  <a:pt x="2997200" y="1130300"/>
                </a:cubicBezTo>
                <a:cubicBezTo>
                  <a:pt x="3014190" y="1126302"/>
                  <a:pt x="3031182" y="1122272"/>
                  <a:pt x="3048000" y="1117600"/>
                </a:cubicBezTo>
                <a:cubicBezTo>
                  <a:pt x="3069292" y="1111685"/>
                  <a:pt x="3089951" y="1103448"/>
                  <a:pt x="3111500" y="1098550"/>
                </a:cubicBezTo>
                <a:cubicBezTo>
                  <a:pt x="3149402" y="1089936"/>
                  <a:pt x="3198684" y="1084477"/>
                  <a:pt x="3238500" y="1079500"/>
                </a:cubicBezTo>
                <a:cubicBezTo>
                  <a:pt x="3268133" y="1081617"/>
                  <a:pt x="3298055" y="1081217"/>
                  <a:pt x="3327400" y="1085850"/>
                </a:cubicBezTo>
                <a:cubicBezTo>
                  <a:pt x="3360049" y="1091005"/>
                  <a:pt x="3367438" y="1109921"/>
                  <a:pt x="3397250" y="1123950"/>
                </a:cubicBezTo>
                <a:cubicBezTo>
                  <a:pt x="3419667" y="1134499"/>
                  <a:pt x="3443596" y="1141515"/>
                  <a:pt x="3467100" y="1149350"/>
                </a:cubicBezTo>
                <a:cubicBezTo>
                  <a:pt x="3544944" y="1175298"/>
                  <a:pt x="3551559" y="1165069"/>
                  <a:pt x="3632200" y="1225550"/>
                </a:cubicBezTo>
                <a:cubicBezTo>
                  <a:pt x="3634407" y="1227206"/>
                  <a:pt x="3691697" y="1266431"/>
                  <a:pt x="3702050" y="1282700"/>
                </a:cubicBezTo>
                <a:cubicBezTo>
                  <a:pt x="3735046" y="1334551"/>
                  <a:pt x="3729910" y="1352965"/>
                  <a:pt x="3752850" y="1416050"/>
                </a:cubicBezTo>
                <a:cubicBezTo>
                  <a:pt x="3759974" y="1435642"/>
                  <a:pt x="3768440" y="1454806"/>
                  <a:pt x="3778250" y="1473200"/>
                </a:cubicBezTo>
                <a:cubicBezTo>
                  <a:pt x="3785433" y="1486668"/>
                  <a:pt x="3796824" y="1497648"/>
                  <a:pt x="3803650" y="1511300"/>
                </a:cubicBezTo>
                <a:cubicBezTo>
                  <a:pt x="3818068" y="1540136"/>
                  <a:pt x="3841750" y="1600200"/>
                  <a:pt x="3841750" y="1600200"/>
                </a:cubicBezTo>
                <a:cubicBezTo>
                  <a:pt x="3843867" y="1612900"/>
                  <a:pt x="3843318" y="1626346"/>
                  <a:pt x="3848100" y="1638300"/>
                </a:cubicBezTo>
                <a:cubicBezTo>
                  <a:pt x="3853531" y="1651877"/>
                  <a:pt x="3875795" y="1672345"/>
                  <a:pt x="3886200" y="1682750"/>
                </a:cubicBezTo>
                <a:cubicBezTo>
                  <a:pt x="3888317" y="1691217"/>
                  <a:pt x="3889486" y="1699978"/>
                  <a:pt x="3892550" y="1708150"/>
                </a:cubicBezTo>
                <a:cubicBezTo>
                  <a:pt x="3902212" y="1733915"/>
                  <a:pt x="3924300" y="1784350"/>
                  <a:pt x="3924300" y="1784350"/>
                </a:cubicBezTo>
                <a:cubicBezTo>
                  <a:pt x="3922454" y="1806506"/>
                  <a:pt x="3922342" y="1857306"/>
                  <a:pt x="3911600" y="1885950"/>
                </a:cubicBezTo>
                <a:cubicBezTo>
                  <a:pt x="3908276" y="1894813"/>
                  <a:pt x="3903133" y="1902883"/>
                  <a:pt x="3898900" y="1911350"/>
                </a:cubicBezTo>
                <a:cubicBezTo>
                  <a:pt x="3896783" y="1926167"/>
                  <a:pt x="3895227" y="1941074"/>
                  <a:pt x="3892550" y="1955800"/>
                </a:cubicBezTo>
                <a:cubicBezTo>
                  <a:pt x="3886781" y="1987529"/>
                  <a:pt x="3887269" y="1973047"/>
                  <a:pt x="3879850" y="2000250"/>
                </a:cubicBezTo>
                <a:cubicBezTo>
                  <a:pt x="3875257" y="2017089"/>
                  <a:pt x="3873632" y="2034844"/>
                  <a:pt x="3867150" y="2051050"/>
                </a:cubicBezTo>
                <a:cubicBezTo>
                  <a:pt x="3862917" y="2061633"/>
                  <a:pt x="3857725" y="2071882"/>
                  <a:pt x="3854450" y="2082800"/>
                </a:cubicBezTo>
                <a:cubicBezTo>
                  <a:pt x="3851349" y="2093138"/>
                  <a:pt x="3851513" y="2104311"/>
                  <a:pt x="3848100" y="2114550"/>
                </a:cubicBezTo>
                <a:cubicBezTo>
                  <a:pt x="3845107" y="2123530"/>
                  <a:pt x="3838724" y="2131087"/>
                  <a:pt x="3835400" y="2139950"/>
                </a:cubicBezTo>
                <a:cubicBezTo>
                  <a:pt x="3832336" y="2148122"/>
                  <a:pt x="3831448" y="2156959"/>
                  <a:pt x="3829050" y="2165350"/>
                </a:cubicBezTo>
                <a:cubicBezTo>
                  <a:pt x="3827211" y="2171786"/>
                  <a:pt x="3827927" y="2180219"/>
                  <a:pt x="3822700" y="2184400"/>
                </a:cubicBezTo>
                <a:cubicBezTo>
                  <a:pt x="3815885" y="2189852"/>
                  <a:pt x="3805767" y="2188633"/>
                  <a:pt x="3797300" y="2190750"/>
                </a:cubicBezTo>
                <a:cubicBezTo>
                  <a:pt x="3790950" y="2197100"/>
                  <a:pt x="3785722" y="2204819"/>
                  <a:pt x="3778250" y="2209800"/>
                </a:cubicBezTo>
                <a:cubicBezTo>
                  <a:pt x="3772681" y="2213513"/>
                  <a:pt x="3765187" y="2213157"/>
                  <a:pt x="3759200" y="2216150"/>
                </a:cubicBezTo>
                <a:cubicBezTo>
                  <a:pt x="3752374" y="2219563"/>
                  <a:pt x="3747165" y="2225844"/>
                  <a:pt x="3740150" y="2228850"/>
                </a:cubicBezTo>
                <a:cubicBezTo>
                  <a:pt x="3732128" y="2232288"/>
                  <a:pt x="3723141" y="2232802"/>
                  <a:pt x="3714750" y="2235200"/>
                </a:cubicBezTo>
                <a:cubicBezTo>
                  <a:pt x="3708314" y="2237039"/>
                  <a:pt x="3702050" y="2239433"/>
                  <a:pt x="3695700" y="2241550"/>
                </a:cubicBezTo>
                <a:lnTo>
                  <a:pt x="3511550" y="2235200"/>
                </a:lnTo>
                <a:cubicBezTo>
                  <a:pt x="3426560" y="2230727"/>
                  <a:pt x="3482899" y="2220707"/>
                  <a:pt x="3409950" y="2241550"/>
                </a:cubicBezTo>
                <a:cubicBezTo>
                  <a:pt x="3405717" y="2250017"/>
                  <a:pt x="3403310" y="2259678"/>
                  <a:pt x="3397250" y="2266950"/>
                </a:cubicBezTo>
                <a:cubicBezTo>
                  <a:pt x="3392364" y="2272813"/>
                  <a:pt x="3384410" y="2275214"/>
                  <a:pt x="3378200" y="2279650"/>
                </a:cubicBezTo>
                <a:cubicBezTo>
                  <a:pt x="3369588" y="2285801"/>
                  <a:pt x="3361064" y="2292089"/>
                  <a:pt x="3352800" y="2298700"/>
                </a:cubicBezTo>
                <a:cubicBezTo>
                  <a:pt x="3339891" y="2309027"/>
                  <a:pt x="3326988" y="2319391"/>
                  <a:pt x="3314700" y="2330450"/>
                </a:cubicBezTo>
                <a:cubicBezTo>
                  <a:pt x="3270705" y="2370045"/>
                  <a:pt x="3307675" y="2343600"/>
                  <a:pt x="3270250" y="2368550"/>
                </a:cubicBezTo>
                <a:cubicBezTo>
                  <a:pt x="3266017" y="2374900"/>
                  <a:pt x="3261986" y="2381390"/>
                  <a:pt x="3257550" y="2387600"/>
                </a:cubicBezTo>
                <a:cubicBezTo>
                  <a:pt x="3251399" y="2396212"/>
                  <a:pt x="3243233" y="2403534"/>
                  <a:pt x="3238500" y="2413000"/>
                </a:cubicBezTo>
                <a:cubicBezTo>
                  <a:pt x="3232513" y="2424974"/>
                  <a:pt x="3225800" y="2451100"/>
                  <a:pt x="3225800" y="2451100"/>
                </a:cubicBezTo>
                <a:cubicBezTo>
                  <a:pt x="3227917" y="2484967"/>
                  <a:pt x="3227351" y="2519108"/>
                  <a:pt x="3232150" y="2552700"/>
                </a:cubicBezTo>
                <a:cubicBezTo>
                  <a:pt x="3235853" y="2578619"/>
                  <a:pt x="3244850" y="2603500"/>
                  <a:pt x="3251200" y="2628900"/>
                </a:cubicBezTo>
                <a:cubicBezTo>
                  <a:pt x="3253317" y="2637367"/>
                  <a:pt x="3254790" y="2646021"/>
                  <a:pt x="3257550" y="2654300"/>
                </a:cubicBezTo>
                <a:cubicBezTo>
                  <a:pt x="3266936" y="2682459"/>
                  <a:pt x="3271169" y="2697642"/>
                  <a:pt x="3282950" y="2724150"/>
                </a:cubicBezTo>
                <a:cubicBezTo>
                  <a:pt x="3293695" y="2748325"/>
                  <a:pt x="3304559" y="2765662"/>
                  <a:pt x="3321050" y="2787650"/>
                </a:cubicBezTo>
                <a:cubicBezTo>
                  <a:pt x="3327400" y="2796117"/>
                  <a:pt x="3333212" y="2805015"/>
                  <a:pt x="3340100" y="2813050"/>
                </a:cubicBezTo>
                <a:cubicBezTo>
                  <a:pt x="3360647" y="2837021"/>
                  <a:pt x="3359150" y="2822313"/>
                  <a:pt x="3359150" y="2838450"/>
                </a:cubicBezTo>
              </a:path>
            </a:pathLst>
          </a:custGeom>
          <a:noFill/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65711AA-D1DB-8A7C-5EC9-21FE4BD651B8}"/>
              </a:ext>
            </a:extLst>
          </p:cNvPr>
          <p:cNvSpPr txBox="1"/>
          <p:nvPr/>
        </p:nvSpPr>
        <p:spPr>
          <a:xfrm>
            <a:off x="6654800" y="4457701"/>
            <a:ext cx="159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highlight>
                  <a:srgbClr val="FFFF00"/>
                </a:highlight>
              </a:rPr>
              <a:t>国民党控制区</a:t>
            </a:r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C6E4D7E-B67E-EA84-0718-EDBC61E66007}"/>
              </a:ext>
            </a:extLst>
          </p:cNvPr>
          <p:cNvSpPr txBox="1"/>
          <p:nvPr/>
        </p:nvSpPr>
        <p:spPr>
          <a:xfrm>
            <a:off x="9142730" y="3428999"/>
            <a:ext cx="159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highlight>
                  <a:srgbClr val="FFFF00"/>
                </a:highlight>
              </a:rPr>
              <a:t>沦陷区</a:t>
            </a:r>
            <a:endParaRPr lang="zh-CN" alt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092730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2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0197"/>
        </a:solidFill>
        <a:ln/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4619</Words>
  <Application>Microsoft Office PowerPoint</Application>
  <PresentationFormat>宽屏</PresentationFormat>
  <Paragraphs>87</Paragraphs>
  <Slides>23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Microsoft JhengHei</vt:lpstr>
      <vt:lpstr>等线</vt:lpstr>
      <vt:lpstr>等线 Light</vt:lpstr>
      <vt:lpstr>方正姚体</vt:lpstr>
      <vt:lpstr>Arial</vt:lpstr>
      <vt:lpstr>Office 主题​​</vt:lpstr>
      <vt:lpstr>黄河之水天上来， 飞入寻常百姓家。</vt:lpstr>
      <vt:lpstr>1</vt:lpstr>
      <vt:lpstr>1.              事件伊始</vt:lpstr>
      <vt:lpstr>1.              事件伊始</vt:lpstr>
      <vt:lpstr>1.               事件伊始</vt:lpstr>
      <vt:lpstr>2.               转战花园口</vt:lpstr>
      <vt:lpstr>2.               转战花园口</vt:lpstr>
      <vt:lpstr>2.               转战花园口</vt:lpstr>
      <vt:lpstr>2.               转战花园口</vt:lpstr>
      <vt:lpstr>2.               转战花园口</vt:lpstr>
      <vt:lpstr>2.               转战花园口</vt:lpstr>
      <vt:lpstr>2.               转战花园口</vt:lpstr>
      <vt:lpstr>2.               转战花园口</vt:lpstr>
      <vt:lpstr>2.               转战花园口</vt:lpstr>
      <vt:lpstr>3.               后果</vt:lpstr>
      <vt:lpstr>3.               后果</vt:lpstr>
      <vt:lpstr>3.               后果</vt:lpstr>
      <vt:lpstr>3.               后果</vt:lpstr>
      <vt:lpstr>3.               后果</vt:lpstr>
      <vt:lpstr>3. 5.           后果</vt:lpstr>
      <vt:lpstr>3. 5.           后果</vt:lpstr>
      <vt:lpstr>4.               总结</vt:lpstr>
      <vt:lpstr>N/A.             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宇浩 陈</dc:creator>
  <cp:lastModifiedBy>宇浩 陈</cp:lastModifiedBy>
  <cp:revision>3</cp:revision>
  <dcterms:created xsi:type="dcterms:W3CDTF">2025-10-19T13:48:54Z</dcterms:created>
  <dcterms:modified xsi:type="dcterms:W3CDTF">2025-10-19T14:56:42Z</dcterms:modified>
</cp:coreProperties>
</file>